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  <p:sldId id="257" r:id="rId3"/>
    <p:sldId id="264" r:id="rId4"/>
    <p:sldId id="259" r:id="rId5"/>
    <p:sldId id="260" r:id="rId6"/>
    <p:sldId id="262" r:id="rId7"/>
    <p:sldId id="263" r:id="rId8"/>
    <p:sldId id="265" r:id="rId9"/>
    <p:sldId id="266" r:id="rId10"/>
    <p:sldId id="267" r:id="rId11"/>
    <p:sldId id="268" r:id="rId12"/>
    <p:sldId id="261" r:id="rId13"/>
    <p:sldId id="269" r:id="rId14"/>
    <p:sldId id="270" r:id="rId15"/>
    <p:sldId id="258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8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2D43-7807-D64B-90D6-FC64174B4924}" type="datetimeFigureOut">
              <a:rPr lang="en-US" smtClean="0"/>
              <a:t>10/28/16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CA9AA-FC4B-2E46-AF3F-27FD47AB6A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80152D43-7807-D64B-90D6-FC64174B4924}" type="datetimeFigureOut">
              <a:rPr lang="en-US" smtClean="0"/>
              <a:t>10/28/16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CA9AA-FC4B-2E46-AF3F-27FD47AB6A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2D43-7807-D64B-90D6-FC64174B4924}" type="datetimeFigureOut">
              <a:rPr lang="en-US" smtClean="0"/>
              <a:t>10/28/16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80152D43-7807-D64B-90D6-FC64174B4924}" type="datetimeFigureOut">
              <a:rPr lang="en-US" smtClean="0"/>
              <a:t>10/28/16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80152D43-7807-D64B-90D6-FC64174B4924}" type="datetimeFigureOut">
              <a:rPr lang="en-US" smtClean="0"/>
              <a:t>10/28/16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2D43-7807-D64B-90D6-FC64174B4924}" type="datetimeFigureOut">
              <a:rPr lang="en-US" smtClean="0"/>
              <a:t>10/28/16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CA9AA-FC4B-2E46-AF3F-27FD47AB6A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2D43-7807-D64B-90D6-FC64174B4924}" type="datetimeFigureOut">
              <a:rPr lang="en-US" smtClean="0"/>
              <a:t>10/28/16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CA9AA-FC4B-2E46-AF3F-27FD47AB6A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2D43-7807-D64B-90D6-FC64174B4924}" type="datetimeFigureOut">
              <a:rPr lang="en-US" smtClean="0"/>
              <a:t>10/28/16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CA9AA-FC4B-2E46-AF3F-27FD47AB6A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2D43-7807-D64B-90D6-FC64174B4924}" type="datetimeFigureOut">
              <a:rPr lang="en-US" smtClean="0"/>
              <a:t>10/28/16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2D43-7807-D64B-90D6-FC64174B4924}" type="datetimeFigureOut">
              <a:rPr lang="en-US" smtClean="0"/>
              <a:t>10/28/16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CA9AA-FC4B-2E46-AF3F-27FD47AB6A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80152D43-7807-D64B-90D6-FC64174B4924}" type="datetimeFigureOut">
              <a:rPr lang="en-US" smtClean="0"/>
              <a:t>10/28/16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CA9AA-FC4B-2E46-AF3F-27FD47AB6A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80152D43-7807-D64B-90D6-FC64174B4924}" type="datetimeFigureOut">
              <a:rPr lang="en-US" smtClean="0"/>
              <a:t>10/28/16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CA9AA-FC4B-2E46-AF3F-27FD47AB6A5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2D43-7807-D64B-90D6-FC64174B4924}" type="datetimeFigureOut">
              <a:rPr lang="en-US" smtClean="0"/>
              <a:t>10/28/16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CA9AA-FC4B-2E46-AF3F-27FD47AB6A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2D43-7807-D64B-90D6-FC64174B4924}" type="datetimeFigureOut">
              <a:rPr lang="en-US" smtClean="0"/>
              <a:t>10/28/16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CA9AA-FC4B-2E46-AF3F-27FD47AB6A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80152D43-7807-D64B-90D6-FC64174B4924}" type="datetimeFigureOut">
              <a:rPr lang="en-US" smtClean="0"/>
              <a:t>10/28/16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CA9AA-FC4B-2E46-AF3F-27FD47AB6A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0152D43-7807-D64B-90D6-FC64174B4924}" type="datetimeFigureOut">
              <a:rPr lang="en-US" smtClean="0"/>
              <a:t>10/28/16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34CA9AA-FC4B-2E46-AF3F-27FD47AB6A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38111"/>
            <a:ext cx="8915400" cy="1497032"/>
          </a:xfrm>
        </p:spPr>
        <p:txBody>
          <a:bodyPr>
            <a:normAutofit/>
          </a:bodyPr>
          <a:lstStyle/>
          <a:p>
            <a:r>
              <a:rPr lang="en-US" dirty="0" smtClean="0"/>
              <a:t>Survey Results on Chancellor’s $3 Million Compensation </a:t>
            </a:r>
            <a:r>
              <a:rPr lang="en-US" dirty="0"/>
              <a:t>P</a:t>
            </a:r>
            <a:r>
              <a:rPr lang="en-US" dirty="0" smtClean="0"/>
              <a:t>roposal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101623"/>
            <a:ext cx="7550834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Prepared by Peter Hart-Brinson for United Faculty and Academic Staff</a:t>
            </a:r>
          </a:p>
          <a:p>
            <a:r>
              <a:rPr lang="en-US" dirty="0" smtClean="0"/>
              <a:t>Presented Thursday, October 27, 2016</a:t>
            </a:r>
          </a:p>
        </p:txBody>
      </p:sp>
      <p:pic>
        <p:nvPicPr>
          <p:cNvPr id="5" name="Picture 4" descr="Logo_Blue_M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692" y="4976980"/>
            <a:ext cx="1663315" cy="1570576"/>
          </a:xfrm>
          <a:prstGeom prst="rect">
            <a:avLst/>
          </a:prstGeom>
        </p:spPr>
      </p:pic>
      <p:pic>
        <p:nvPicPr>
          <p:cNvPr id="6" name="Picture 5" descr="UFAS BlueGol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556" y="4976980"/>
            <a:ext cx="1823154" cy="157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285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9456"/>
            <a:ext cx="8913813" cy="914400"/>
          </a:xfrm>
        </p:spPr>
        <p:txBody>
          <a:bodyPr/>
          <a:lstStyle/>
          <a:p>
            <a:r>
              <a:rPr lang="en-US" dirty="0" smtClean="0"/>
              <a:t>Inequity—most important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112" y="1177046"/>
            <a:ext cx="6068291" cy="568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104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9456"/>
            <a:ext cx="8913813" cy="914400"/>
          </a:xfrm>
        </p:spPr>
        <p:txBody>
          <a:bodyPr/>
          <a:lstStyle/>
          <a:p>
            <a:r>
              <a:rPr lang="en-US" dirty="0" smtClean="0"/>
              <a:t>Inequity—2</a:t>
            </a:r>
            <a:r>
              <a:rPr lang="en-US" baseline="30000" dirty="0" smtClean="0"/>
              <a:t>nd</a:t>
            </a:r>
            <a:r>
              <a:rPr lang="en-US" dirty="0" smtClean="0"/>
              <a:t> most important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222" y="1123856"/>
            <a:ext cx="5646720" cy="573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244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9456"/>
            <a:ext cx="8913813" cy="914400"/>
          </a:xfrm>
        </p:spPr>
        <p:txBody>
          <a:bodyPr/>
          <a:lstStyle/>
          <a:p>
            <a:r>
              <a:rPr lang="en-US" dirty="0" smtClean="0"/>
              <a:t>Living Wage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7667"/>
            <a:ext cx="9144000" cy="518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26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7745"/>
            <a:ext cx="8913813" cy="914400"/>
          </a:xfrm>
        </p:spPr>
        <p:txBody>
          <a:bodyPr/>
          <a:lstStyle/>
          <a:p>
            <a:r>
              <a:rPr lang="en-US" dirty="0" smtClean="0"/>
              <a:t>Future Allocations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1366340"/>
            <a:ext cx="7874000" cy="505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156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1856"/>
            <a:ext cx="8913813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Future Allocations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453446"/>
            <a:ext cx="6544891" cy="14393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56566"/>
            <a:ext cx="6030538" cy="17878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6199" y="0"/>
            <a:ext cx="16073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689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9456"/>
            <a:ext cx="8913813" cy="914400"/>
          </a:xfrm>
        </p:spPr>
        <p:txBody>
          <a:bodyPr/>
          <a:lstStyle/>
          <a:p>
            <a:r>
              <a:rPr lang="en-US" dirty="0" smtClean="0"/>
              <a:t>Motion </a:t>
            </a:r>
            <a:r>
              <a:rPr lang="en-US" dirty="0" smtClean="0"/>
              <a:t>for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667" y="1123857"/>
            <a:ext cx="8575146" cy="556481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dirty="0" smtClean="0"/>
              <a:t>On the basis of these survey results, the United Faculty and Academic Staff of the University of Wisconsin-Eau Claire recommends to the Strategic Merit and Equity Committees:</a:t>
            </a:r>
          </a:p>
          <a:p>
            <a:pPr marL="749300" lvl="1" indent="-400050">
              <a:buFont typeface="+mj-lt"/>
              <a:buAutoNum type="alphaUcPeriod"/>
            </a:pPr>
            <a:r>
              <a:rPr lang="en-US" dirty="0" smtClean="0"/>
              <a:t>That 50% of the $3 million be allocated on the basis of merit, as measured by annual performance reviews from both current (2016) and previous calendar years</a:t>
            </a:r>
          </a:p>
          <a:p>
            <a:pPr marL="749300" lvl="1" indent="-400050">
              <a:buFont typeface="+mj-lt"/>
              <a:buAutoNum type="alphaUcPeriod"/>
            </a:pPr>
            <a:r>
              <a:rPr lang="en-US" dirty="0" smtClean="0"/>
              <a:t>That 50% of the $3 million be allocated on the basis of equity, prioritizing:</a:t>
            </a:r>
          </a:p>
          <a:p>
            <a:pPr marL="1085850" lvl="2" indent="-400050">
              <a:buFont typeface="+mj-lt"/>
              <a:buAutoNum type="arabicPeriod"/>
            </a:pPr>
            <a:r>
              <a:rPr lang="en-US" dirty="0" smtClean="0"/>
              <a:t>Providing wage increases for lowest-paid employees </a:t>
            </a:r>
            <a:r>
              <a:rPr lang="en-US" dirty="0" smtClean="0">
                <a:solidFill>
                  <a:srgbClr val="FF0000"/>
                </a:solidFill>
              </a:rPr>
              <a:t>and bring them in line with the Eau Claire County living wage ordinance</a:t>
            </a:r>
          </a:p>
          <a:p>
            <a:pPr marL="1085850" lvl="2" indent="-4000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Addressing inequities in cases where employees at a lower rank earn more than their colleagues at higher ranks, and </a:t>
            </a:r>
            <a:r>
              <a:rPr lang="en-US" dirty="0"/>
              <a:t>r</a:t>
            </a:r>
            <a:r>
              <a:rPr lang="en-US" dirty="0" smtClean="0"/>
              <a:t>educing compression at the ranks of associate and full professor</a:t>
            </a:r>
          </a:p>
          <a:p>
            <a:pPr marL="1085850" lvl="2" indent="-400050">
              <a:buFont typeface="+mj-lt"/>
              <a:buAutoNum type="arabicPeriod"/>
            </a:pPr>
            <a:r>
              <a:rPr lang="en-US" dirty="0" smtClean="0"/>
              <a:t>Reducing inequities between University and Academic Staff who have the same rank and experience while performing the same job</a:t>
            </a:r>
          </a:p>
          <a:p>
            <a:pPr marL="749300" lvl="1" indent="-400050">
              <a:buFont typeface="+mj-lt"/>
              <a:buAutoNum type="alphaUcPeriod"/>
            </a:pPr>
            <a:r>
              <a:rPr lang="en-US" dirty="0" smtClean="0"/>
              <a:t>That these allocations should be made in January 2017 ($750K for merit, $750K for equity) and carried over into the 2017-18 fiscal year.</a:t>
            </a:r>
          </a:p>
          <a:p>
            <a:pPr marL="457200" indent="-457200">
              <a:buFont typeface="+mj-lt"/>
              <a:buAutoNum type="romanUcPeriod"/>
            </a:pPr>
            <a:r>
              <a:rPr lang="en-US" dirty="0" smtClean="0"/>
              <a:t>We further recommend that considerations of merit and equity include those Academic and University Staff who, as part of the 2015-16 institutional restructuring, took on additional work with no equivalent change in pay or title.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959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4" y="2173111"/>
            <a:ext cx="7610476" cy="4388555"/>
          </a:xfrm>
        </p:spPr>
        <p:txBody>
          <a:bodyPr/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Merit vs. Equity</a:t>
            </a:r>
          </a:p>
          <a:p>
            <a:r>
              <a:rPr lang="en-US" dirty="0" smtClean="0"/>
              <a:t>Morale</a:t>
            </a:r>
          </a:p>
          <a:p>
            <a:r>
              <a:rPr lang="en-US" dirty="0" smtClean="0"/>
              <a:t>Merit</a:t>
            </a:r>
          </a:p>
          <a:p>
            <a:r>
              <a:rPr lang="en-US" dirty="0" smtClean="0"/>
              <a:t>Equity</a:t>
            </a:r>
          </a:p>
          <a:p>
            <a:r>
              <a:rPr lang="en-US" dirty="0" smtClean="0"/>
              <a:t>Living Wage</a:t>
            </a:r>
          </a:p>
          <a:p>
            <a:r>
              <a:rPr lang="en-US" dirty="0" smtClean="0"/>
              <a:t>Future Allocations</a:t>
            </a:r>
          </a:p>
          <a:p>
            <a:r>
              <a:rPr lang="en-US" dirty="0" smtClean="0"/>
              <a:t>Motion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912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Chancellor Schmidt’s August 31 presentation</a:t>
            </a:r>
          </a:p>
          <a:p>
            <a:r>
              <a:rPr lang="en-US" dirty="0" smtClean="0"/>
              <a:t>Four members of United Faculty and Academic Staff collaborated to design 11-item survey</a:t>
            </a:r>
          </a:p>
          <a:p>
            <a:r>
              <a:rPr lang="en-US" dirty="0" smtClean="0"/>
              <a:t>Distributed to all employees on campus via campus mail (1259 copies printed)</a:t>
            </a:r>
          </a:p>
          <a:p>
            <a:r>
              <a:rPr lang="en-US" dirty="0" smtClean="0"/>
              <a:t>Open from September 11 – October 20</a:t>
            </a:r>
          </a:p>
          <a:p>
            <a:r>
              <a:rPr lang="en-US" dirty="0" smtClean="0"/>
              <a:t>Collected n=251 responses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284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Merit vs. Equity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778" y="2190839"/>
            <a:ext cx="8311445" cy="430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284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9456"/>
            <a:ext cx="8913813" cy="914400"/>
          </a:xfrm>
        </p:spPr>
        <p:txBody>
          <a:bodyPr/>
          <a:lstStyle/>
          <a:p>
            <a:r>
              <a:rPr lang="en-US" dirty="0" smtClean="0"/>
              <a:t>Merit vs. Equity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667" y="1213776"/>
            <a:ext cx="7577666" cy="556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312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0933"/>
            <a:ext cx="8913813" cy="914400"/>
          </a:xfrm>
        </p:spPr>
        <p:txBody>
          <a:bodyPr/>
          <a:lstStyle/>
          <a:p>
            <a:r>
              <a:rPr lang="en-US" dirty="0" smtClean="0"/>
              <a:t>Morale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2700"/>
            <a:ext cx="9144000" cy="429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292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0933"/>
            <a:ext cx="8913813" cy="914400"/>
          </a:xfrm>
        </p:spPr>
        <p:txBody>
          <a:bodyPr/>
          <a:lstStyle/>
          <a:p>
            <a:r>
              <a:rPr lang="en-US" dirty="0" smtClean="0"/>
              <a:t>Morale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7367"/>
            <a:ext cx="9144000" cy="429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342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7745"/>
            <a:ext cx="8913813" cy="914400"/>
          </a:xfrm>
        </p:spPr>
        <p:txBody>
          <a:bodyPr/>
          <a:lstStyle/>
          <a:p>
            <a:r>
              <a:rPr lang="en-US" dirty="0" smtClean="0"/>
              <a:t>Merit: Past vs. Future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4122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837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9456"/>
            <a:ext cx="8913813" cy="914400"/>
          </a:xfrm>
        </p:spPr>
        <p:txBody>
          <a:bodyPr/>
          <a:lstStyle/>
          <a:p>
            <a:r>
              <a:rPr lang="en-US" dirty="0" smtClean="0"/>
              <a:t>Merit: Basis of Measurement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111" y="1160506"/>
            <a:ext cx="7629702" cy="565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471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1757</TotalTime>
  <Words>352</Words>
  <Application>Microsoft Macintosh PowerPoint</Application>
  <PresentationFormat>On-screen Show (4:3)</PresentationFormat>
  <Paragraphs>38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Perception</vt:lpstr>
      <vt:lpstr>Survey Results on Chancellor’s $3 Million Compensation Proposal</vt:lpstr>
      <vt:lpstr>Outline</vt:lpstr>
      <vt:lpstr>Background</vt:lpstr>
      <vt:lpstr>Merit vs. Equity</vt:lpstr>
      <vt:lpstr>Merit vs. Equity</vt:lpstr>
      <vt:lpstr>Morale</vt:lpstr>
      <vt:lpstr>Morale</vt:lpstr>
      <vt:lpstr>Merit: Past vs. Future</vt:lpstr>
      <vt:lpstr>Merit: Basis of Measurement</vt:lpstr>
      <vt:lpstr>Inequity—most important</vt:lpstr>
      <vt:lpstr>Inequity—2nd most important</vt:lpstr>
      <vt:lpstr>Living Wage</vt:lpstr>
      <vt:lpstr>Future Allocations</vt:lpstr>
      <vt:lpstr>Future Allocations</vt:lpstr>
      <vt:lpstr>Motion for Discussion</vt:lpstr>
    </vt:vector>
  </TitlesOfParts>
  <Company>University of Wisconsin Eau Claire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Hart-Brinson, Peter K.</dc:creator>
  <cp:lastModifiedBy>Hart-Brinson, Peter K.</cp:lastModifiedBy>
  <cp:revision>15</cp:revision>
  <dcterms:created xsi:type="dcterms:W3CDTF">2016-10-20T20:59:57Z</dcterms:created>
  <dcterms:modified xsi:type="dcterms:W3CDTF">2016-10-28T18:03:28Z</dcterms:modified>
</cp:coreProperties>
</file>