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1" r:id="rId13"/>
    <p:sldId id="266" r:id="rId14"/>
    <p:sldId id="267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4"/>
    <p:restoredTop sz="94665"/>
  </p:normalViewPr>
  <p:slideViewPr>
    <p:cSldViewPr snapToGrid="0" snapToObjects="1">
      <p:cViewPr varScale="1">
        <p:scale>
          <a:sx n="119" d="100"/>
          <a:sy n="119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7030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89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388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186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14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640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553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803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363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94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266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230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915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184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65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86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630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3384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A0D03-182D-0548-92A0-731F6311F9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9434" y="1964267"/>
            <a:ext cx="9620692" cy="1797505"/>
          </a:xfrm>
        </p:spPr>
        <p:txBody>
          <a:bodyPr>
            <a:normAutofit/>
          </a:bodyPr>
          <a:lstStyle/>
          <a:p>
            <a:r>
              <a:rPr lang="en-US" dirty="0"/>
              <a:t>2019 Academic staff/Faculty survey on working conditions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55A537-53F1-4045-A458-882ED4F030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United faculty and academic staff of UWEC</a:t>
            </a:r>
          </a:p>
          <a:p>
            <a:r>
              <a:rPr lang="en-US" sz="2400" dirty="0"/>
              <a:t>AFT 6481</a:t>
            </a:r>
          </a:p>
        </p:txBody>
      </p:sp>
    </p:spTree>
    <p:extLst>
      <p:ext uri="{BB962C8B-B14F-4D97-AF65-F5344CB8AC3E}">
        <p14:creationId xmlns:p14="http://schemas.microsoft.com/office/powerpoint/2010/main" val="2111989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CF18F-C4C7-4C4D-B34F-75506EC1E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983" y="166744"/>
            <a:ext cx="10131425" cy="681318"/>
          </a:xfrm>
        </p:spPr>
        <p:txBody>
          <a:bodyPr/>
          <a:lstStyle/>
          <a:p>
            <a:r>
              <a:rPr lang="en-US" dirty="0"/>
              <a:t>Experiences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B683F-1B7E-5740-BD1F-8E59BE21F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227" y="5439785"/>
            <a:ext cx="10131425" cy="1271193"/>
          </a:xfrm>
        </p:spPr>
        <p:txBody>
          <a:bodyPr>
            <a:normAutofit/>
          </a:bodyPr>
          <a:lstStyle/>
          <a:p>
            <a:r>
              <a:rPr lang="en-US" dirty="0"/>
              <a:t>1= Never; 5 = Always</a:t>
            </a:r>
          </a:p>
          <a:p>
            <a:r>
              <a:rPr lang="en-US" dirty="0"/>
              <a:t>**One-way ANOVA F-Test, Group differences statistically significant at p&lt;.05</a:t>
            </a:r>
          </a:p>
          <a:p>
            <a:r>
              <a:rPr lang="en-US" dirty="0"/>
              <a:t>***One-way ANOVA F-Test, Group differences statistically significant at p&lt;.01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E04346A-803A-454A-AF8E-2E44269B9E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486121"/>
              </p:ext>
            </p:extLst>
          </p:nvPr>
        </p:nvGraphicFramePr>
        <p:xfrm>
          <a:off x="685801" y="848062"/>
          <a:ext cx="11158368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8943">
                  <a:extLst>
                    <a:ext uri="{9D8B030D-6E8A-4147-A177-3AD203B41FA5}">
                      <a16:colId xmlns:a16="http://schemas.microsoft.com/office/drawing/2014/main" val="563145535"/>
                    </a:ext>
                  </a:extLst>
                </a:gridCol>
                <a:gridCol w="1118795">
                  <a:extLst>
                    <a:ext uri="{9D8B030D-6E8A-4147-A177-3AD203B41FA5}">
                      <a16:colId xmlns:a16="http://schemas.microsoft.com/office/drawing/2014/main" val="2154000416"/>
                    </a:ext>
                  </a:extLst>
                </a:gridCol>
                <a:gridCol w="3700630">
                  <a:extLst>
                    <a:ext uri="{9D8B030D-6E8A-4147-A177-3AD203B41FA5}">
                      <a16:colId xmlns:a16="http://schemas.microsoft.com/office/drawing/2014/main" val="2666039963"/>
                    </a:ext>
                  </a:extLst>
                </a:gridCol>
              </a:tblGrid>
              <a:tr h="429619">
                <a:tc>
                  <a:txBody>
                    <a:bodyPr/>
                    <a:lstStyle/>
                    <a:p>
                      <a:r>
                        <a:rPr lang="en-US" sz="2400" dirty="0"/>
                        <a:t>Experience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More Often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449361"/>
                  </a:ext>
                </a:extLst>
              </a:tr>
              <a:tr h="429619">
                <a:tc>
                  <a:txBody>
                    <a:bodyPr/>
                    <a:lstStyle/>
                    <a:p>
                      <a:r>
                        <a:rPr lang="en-US" sz="2400" dirty="0"/>
                        <a:t>Work praised by supervisor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350887"/>
                  </a:ext>
                </a:extLst>
              </a:tr>
              <a:tr h="429619">
                <a:tc>
                  <a:txBody>
                    <a:bodyPr/>
                    <a:lstStyle/>
                    <a:p>
                      <a:r>
                        <a:rPr lang="en-US" sz="2400" dirty="0"/>
                        <a:t>Given additional work responsibilities**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APAS vs. IAS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073937"/>
                  </a:ext>
                </a:extLst>
              </a:tr>
              <a:tr h="429619">
                <a:tc>
                  <a:txBody>
                    <a:bodyPr/>
                    <a:lstStyle/>
                    <a:p>
                      <a:r>
                        <a:rPr lang="en-US" sz="2400" dirty="0"/>
                        <a:t>Earning a promotion***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Faculty vs. others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550914"/>
                  </a:ext>
                </a:extLst>
              </a:tr>
              <a:tr h="429619">
                <a:tc>
                  <a:txBody>
                    <a:bodyPr/>
                    <a:lstStyle/>
                    <a:p>
                      <a:r>
                        <a:rPr lang="en-US" sz="2400" dirty="0"/>
                        <a:t>Working without contract/appointment letter***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IAS vs. others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925096"/>
                  </a:ext>
                </a:extLst>
              </a:tr>
              <a:tr h="429619">
                <a:tc>
                  <a:txBody>
                    <a:bodyPr/>
                    <a:lstStyle/>
                    <a:p>
                      <a:r>
                        <a:rPr lang="en-US" sz="2400" dirty="0"/>
                        <a:t>Feeling harassed or uncomfortable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276737"/>
                  </a:ext>
                </a:extLst>
              </a:tr>
              <a:tr h="429619">
                <a:tc>
                  <a:txBody>
                    <a:bodyPr/>
                    <a:lstStyle/>
                    <a:p>
                      <a:r>
                        <a:rPr lang="en-US" sz="2400" dirty="0"/>
                        <a:t>Feeling emotionally supported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364778"/>
                  </a:ext>
                </a:extLst>
              </a:tr>
              <a:tr h="429619">
                <a:tc>
                  <a:txBody>
                    <a:bodyPr/>
                    <a:lstStyle/>
                    <a:p>
                      <a:r>
                        <a:rPr lang="en-US" sz="2400" dirty="0"/>
                        <a:t>Unclear communication**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APAS vs. others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772416"/>
                  </a:ext>
                </a:extLst>
              </a:tr>
              <a:tr h="429619">
                <a:tc>
                  <a:txBody>
                    <a:bodyPr/>
                    <a:lstStyle/>
                    <a:p>
                      <a:r>
                        <a:rPr lang="en-US" sz="2400" dirty="0"/>
                        <a:t>Micro-managed or excessively scrutinized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327102"/>
                  </a:ext>
                </a:extLst>
              </a:tr>
              <a:tr h="429619">
                <a:tc>
                  <a:txBody>
                    <a:bodyPr/>
                    <a:lstStyle/>
                    <a:p>
                      <a:r>
                        <a:rPr lang="en-US" sz="2400" dirty="0"/>
                        <a:t>Yelling, inappropriate comments, bullying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426859"/>
                  </a:ext>
                </a:extLst>
              </a:tr>
            </a:tbl>
          </a:graphicData>
        </a:graphic>
      </p:graphicFrame>
      <p:pic>
        <p:nvPicPr>
          <p:cNvPr id="6" name="Graphic 5" descr="Smiling face with no fill">
            <a:extLst>
              <a:ext uri="{FF2B5EF4-FFF2-40B4-BE49-F238E27FC236}">
                <a16:creationId xmlns:a16="http://schemas.microsoft.com/office/drawing/2014/main" id="{34E1524C-E245-454F-8BAB-9357CC32AA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44092" y="3578607"/>
            <a:ext cx="588690" cy="588690"/>
          </a:xfrm>
          <a:prstGeom prst="rect">
            <a:avLst/>
          </a:prstGeom>
        </p:spPr>
      </p:pic>
      <p:pic>
        <p:nvPicPr>
          <p:cNvPr id="7" name="Graphic 6" descr="Angry face with no fill">
            <a:extLst>
              <a:ext uri="{FF2B5EF4-FFF2-40B4-BE49-F238E27FC236}">
                <a16:creationId xmlns:a16="http://schemas.microsoft.com/office/drawing/2014/main" id="{A60904C2-0FC8-4044-AB6B-6FCFE21D36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44092" y="1736939"/>
            <a:ext cx="588903" cy="58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331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CF18F-C4C7-4C4D-B34F-75506EC1E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983" y="286173"/>
            <a:ext cx="10131425" cy="681318"/>
          </a:xfrm>
        </p:spPr>
        <p:txBody>
          <a:bodyPr/>
          <a:lstStyle/>
          <a:p>
            <a:r>
              <a:rPr lang="en-US" dirty="0"/>
              <a:t>emotions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B683F-1B7E-5740-BD1F-8E59BE21F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859" y="4959975"/>
            <a:ext cx="10131425" cy="1271193"/>
          </a:xfrm>
        </p:spPr>
        <p:txBody>
          <a:bodyPr>
            <a:normAutofit/>
          </a:bodyPr>
          <a:lstStyle/>
          <a:p>
            <a:r>
              <a:rPr lang="en-US" dirty="0"/>
              <a:t>1= Never; 5 = Always</a:t>
            </a:r>
          </a:p>
          <a:p>
            <a:r>
              <a:rPr lang="en-US" dirty="0"/>
              <a:t>**One-way ANOVA F-Test, Group differences statistically significant at p&lt;.05</a:t>
            </a:r>
          </a:p>
          <a:p>
            <a:r>
              <a:rPr lang="en-US" dirty="0"/>
              <a:t>***One-way ANOVA F-Test, Group differences statistically significant at p&lt;.01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E04346A-803A-454A-AF8E-2E44269B9E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165689"/>
              </p:ext>
            </p:extLst>
          </p:nvPr>
        </p:nvGraphicFramePr>
        <p:xfrm>
          <a:off x="685318" y="1257958"/>
          <a:ext cx="1047838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9776">
                  <a:extLst>
                    <a:ext uri="{9D8B030D-6E8A-4147-A177-3AD203B41FA5}">
                      <a16:colId xmlns:a16="http://schemas.microsoft.com/office/drawing/2014/main" val="563145535"/>
                    </a:ext>
                  </a:extLst>
                </a:gridCol>
                <a:gridCol w="1238093">
                  <a:extLst>
                    <a:ext uri="{9D8B030D-6E8A-4147-A177-3AD203B41FA5}">
                      <a16:colId xmlns:a16="http://schemas.microsoft.com/office/drawing/2014/main" val="2154000416"/>
                    </a:ext>
                  </a:extLst>
                </a:gridCol>
                <a:gridCol w="5850515">
                  <a:extLst>
                    <a:ext uri="{9D8B030D-6E8A-4147-A177-3AD203B41FA5}">
                      <a16:colId xmlns:a16="http://schemas.microsoft.com/office/drawing/2014/main" val="2666039963"/>
                    </a:ext>
                  </a:extLst>
                </a:gridCol>
              </a:tblGrid>
              <a:tr h="429619">
                <a:tc>
                  <a:txBody>
                    <a:bodyPr/>
                    <a:lstStyle/>
                    <a:p>
                      <a:r>
                        <a:rPr lang="en-US" sz="2400" dirty="0"/>
                        <a:t>Feeling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Less Often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449361"/>
                  </a:ext>
                </a:extLst>
              </a:tr>
              <a:tr h="429619">
                <a:tc>
                  <a:txBody>
                    <a:bodyPr/>
                    <a:lstStyle/>
                    <a:p>
                      <a:r>
                        <a:rPr lang="en-US" sz="2400" dirty="0"/>
                        <a:t>Happy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350887"/>
                  </a:ext>
                </a:extLst>
              </a:tr>
              <a:tr h="429619">
                <a:tc>
                  <a:txBody>
                    <a:bodyPr/>
                    <a:lstStyle/>
                    <a:p>
                      <a:r>
                        <a:rPr lang="en-US" sz="2400" dirty="0"/>
                        <a:t>Bored**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(almost IAS vs. APAS)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073937"/>
                  </a:ext>
                </a:extLst>
              </a:tr>
              <a:tr h="429619">
                <a:tc>
                  <a:txBody>
                    <a:bodyPr/>
                    <a:lstStyle/>
                    <a:p>
                      <a:r>
                        <a:rPr lang="en-US" sz="2400" dirty="0"/>
                        <a:t>Frustrated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550914"/>
                  </a:ext>
                </a:extLst>
              </a:tr>
              <a:tr h="429619">
                <a:tc>
                  <a:txBody>
                    <a:bodyPr/>
                    <a:lstStyle/>
                    <a:p>
                      <a:r>
                        <a:rPr lang="en-US" sz="2400" dirty="0"/>
                        <a:t>Overwhelmed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925096"/>
                  </a:ext>
                </a:extLst>
              </a:tr>
              <a:tr h="429619">
                <a:tc>
                  <a:txBody>
                    <a:bodyPr/>
                    <a:lstStyle/>
                    <a:p>
                      <a:r>
                        <a:rPr lang="en-US" sz="2400" dirty="0"/>
                        <a:t>Excited***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APAS vs. others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276737"/>
                  </a:ext>
                </a:extLst>
              </a:tr>
              <a:tr h="429619">
                <a:tc>
                  <a:txBody>
                    <a:bodyPr/>
                    <a:lstStyle/>
                    <a:p>
                      <a:r>
                        <a:rPr lang="en-US" sz="2400" dirty="0"/>
                        <a:t>Fulfilled***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APAS vs. others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364778"/>
                  </a:ext>
                </a:extLst>
              </a:tr>
              <a:tr h="429619">
                <a:tc>
                  <a:txBody>
                    <a:bodyPr/>
                    <a:lstStyle/>
                    <a:p>
                      <a:r>
                        <a:rPr lang="en-US" sz="2400" dirty="0"/>
                        <a:t>Worried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772416"/>
                  </a:ext>
                </a:extLst>
              </a:tr>
            </a:tbl>
          </a:graphicData>
        </a:graphic>
      </p:graphicFrame>
      <p:pic>
        <p:nvPicPr>
          <p:cNvPr id="6" name="Graphic 5" descr="Smiling face with no fill">
            <a:extLst>
              <a:ext uri="{FF2B5EF4-FFF2-40B4-BE49-F238E27FC236}">
                <a16:creationId xmlns:a16="http://schemas.microsoft.com/office/drawing/2014/main" id="{34E1524C-E245-454F-8BAB-9357CC32AA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05198" y="1660337"/>
            <a:ext cx="588690" cy="588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237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CF18F-C4C7-4C4D-B34F-75506EC1E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351" y="442898"/>
            <a:ext cx="10131425" cy="681318"/>
          </a:xfrm>
        </p:spPr>
        <p:txBody>
          <a:bodyPr/>
          <a:lstStyle/>
          <a:p>
            <a:r>
              <a:rPr lang="en-US" dirty="0"/>
              <a:t>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B683F-1B7E-5740-BD1F-8E59BE21F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227" y="5439785"/>
            <a:ext cx="10131425" cy="1271193"/>
          </a:xfrm>
        </p:spPr>
        <p:txBody>
          <a:bodyPr>
            <a:normAutofit/>
          </a:bodyPr>
          <a:lstStyle/>
          <a:p>
            <a:r>
              <a:rPr lang="en-US" dirty="0"/>
              <a:t>**One-way ANOVA F-Test, Group differences statistically significant at p&lt;.05</a:t>
            </a:r>
          </a:p>
          <a:p>
            <a:r>
              <a:rPr lang="en-US" dirty="0"/>
              <a:t>***One-way ANOVA F-Test, Group differences statistically significant at p&lt;.01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E04346A-803A-454A-AF8E-2E44269B9E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837417"/>
              </p:ext>
            </p:extLst>
          </p:nvPr>
        </p:nvGraphicFramePr>
        <p:xfrm>
          <a:off x="654955" y="1241466"/>
          <a:ext cx="1115836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9790">
                  <a:extLst>
                    <a:ext uri="{9D8B030D-6E8A-4147-A177-3AD203B41FA5}">
                      <a16:colId xmlns:a16="http://schemas.microsoft.com/office/drawing/2014/main" val="563145535"/>
                    </a:ext>
                  </a:extLst>
                </a:gridCol>
                <a:gridCol w="1456660">
                  <a:extLst>
                    <a:ext uri="{9D8B030D-6E8A-4147-A177-3AD203B41FA5}">
                      <a16:colId xmlns:a16="http://schemas.microsoft.com/office/drawing/2014/main" val="2154000416"/>
                    </a:ext>
                  </a:extLst>
                </a:gridCol>
                <a:gridCol w="3401918">
                  <a:extLst>
                    <a:ext uri="{9D8B030D-6E8A-4147-A177-3AD203B41FA5}">
                      <a16:colId xmlns:a16="http://schemas.microsoft.com/office/drawing/2014/main" val="2666039963"/>
                    </a:ext>
                  </a:extLst>
                </a:gridCol>
              </a:tblGrid>
              <a:tr h="429619">
                <a:tc>
                  <a:txBody>
                    <a:bodyPr/>
                    <a:lstStyle/>
                    <a:p>
                      <a:r>
                        <a:rPr lang="en-US" sz="2400" dirty="0"/>
                        <a:t>Concern about...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% “Yes”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More Often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449361"/>
                  </a:ext>
                </a:extLst>
              </a:tr>
              <a:tr h="429619">
                <a:tc>
                  <a:txBody>
                    <a:bodyPr/>
                    <a:lstStyle/>
                    <a:p>
                      <a:r>
                        <a:rPr lang="en-US" sz="2400" dirty="0"/>
                        <a:t>Uninformed about promotion opportunities***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350887"/>
                  </a:ext>
                </a:extLst>
              </a:tr>
              <a:tr h="429619">
                <a:tc>
                  <a:txBody>
                    <a:bodyPr/>
                    <a:lstStyle/>
                    <a:p>
                      <a:r>
                        <a:rPr lang="en-US" sz="2400" dirty="0"/>
                        <a:t>Being misclassified***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073937"/>
                  </a:ext>
                </a:extLst>
              </a:tr>
              <a:tr h="429619">
                <a:tc>
                  <a:txBody>
                    <a:bodyPr/>
                    <a:lstStyle/>
                    <a:p>
                      <a:r>
                        <a:rPr lang="en-US" sz="2400" dirty="0"/>
                        <a:t>Being underpaid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550914"/>
                  </a:ext>
                </a:extLst>
              </a:tr>
              <a:tr h="429619">
                <a:tc>
                  <a:txBody>
                    <a:bodyPr/>
                    <a:lstStyle/>
                    <a:p>
                      <a:r>
                        <a:rPr lang="en-US" sz="2400" dirty="0"/>
                        <a:t>Being overpaid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925096"/>
                  </a:ext>
                </a:extLst>
              </a:tr>
              <a:tr h="429619">
                <a:tc>
                  <a:txBody>
                    <a:bodyPr/>
                    <a:lstStyle/>
                    <a:p>
                      <a:r>
                        <a:rPr lang="en-US" sz="2400" dirty="0"/>
                        <a:t>Asked to do something unethical**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APAS vs. IAS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276737"/>
                  </a:ext>
                </a:extLst>
              </a:tr>
              <a:tr h="429619">
                <a:tc>
                  <a:txBody>
                    <a:bodyPr/>
                    <a:lstStyle/>
                    <a:p>
                      <a:r>
                        <a:rPr lang="en-US" sz="2400" dirty="0"/>
                        <a:t>Unfair treatment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364778"/>
                  </a:ext>
                </a:extLst>
              </a:tr>
              <a:tr h="429619">
                <a:tc>
                  <a:txBody>
                    <a:bodyPr/>
                    <a:lstStyle/>
                    <a:p>
                      <a:r>
                        <a:rPr lang="en-US" sz="2400" dirty="0"/>
                        <a:t>Unsafe working conditions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772416"/>
                  </a:ext>
                </a:extLst>
              </a:tr>
              <a:tr h="429619">
                <a:tc>
                  <a:txBody>
                    <a:bodyPr/>
                    <a:lstStyle/>
                    <a:p>
                      <a:r>
                        <a:rPr lang="en-US" sz="2400" dirty="0"/>
                        <a:t>Hostile workplace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327102"/>
                  </a:ext>
                </a:extLst>
              </a:tr>
            </a:tbl>
          </a:graphicData>
        </a:graphic>
      </p:graphicFrame>
      <p:pic>
        <p:nvPicPr>
          <p:cNvPr id="6" name="Graphic 5" descr="Smiling face with no fill">
            <a:extLst>
              <a:ext uri="{FF2B5EF4-FFF2-40B4-BE49-F238E27FC236}">
                <a16:creationId xmlns:a16="http://schemas.microsoft.com/office/drawing/2014/main" id="{34E1524C-E245-454F-8BAB-9357CC32AA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42957" y="3429000"/>
            <a:ext cx="588690" cy="588690"/>
          </a:xfrm>
          <a:prstGeom prst="rect">
            <a:avLst/>
          </a:prstGeom>
        </p:spPr>
      </p:pic>
      <p:pic>
        <p:nvPicPr>
          <p:cNvPr id="7" name="Graphic 6" descr="Angry face with no fill">
            <a:extLst>
              <a:ext uri="{FF2B5EF4-FFF2-40B4-BE49-F238E27FC236}">
                <a16:creationId xmlns:a16="http://schemas.microsoft.com/office/drawing/2014/main" id="{A60904C2-0FC8-4044-AB6B-6FCFE21D36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570159" y="2521149"/>
            <a:ext cx="588903" cy="58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841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1455B-7A2E-864C-A2BF-27EE94351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85853"/>
            <a:ext cx="10131425" cy="690724"/>
          </a:xfrm>
        </p:spPr>
        <p:txBody>
          <a:bodyPr>
            <a:normAutofit/>
          </a:bodyPr>
          <a:lstStyle/>
          <a:p>
            <a:r>
              <a:rPr lang="en-US" dirty="0"/>
              <a:t>discrimination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8EC4C-A2D2-364E-9ECD-3B6DC976A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815" y="5691445"/>
            <a:ext cx="10131425" cy="108070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1 = Never, 5 = Almost all the time</a:t>
            </a:r>
          </a:p>
          <a:p>
            <a:r>
              <a:rPr lang="en-US" dirty="0"/>
              <a:t>**One-way ANOVA F-Test, Group differences statistically significant at p&lt;.05</a:t>
            </a:r>
          </a:p>
          <a:p>
            <a:r>
              <a:rPr lang="en-US" dirty="0"/>
              <a:t>***One-way ANOVA F-Test, Group differences statistically significant at p&lt;.01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3414106-A5BE-D44B-9FCC-CBA3C6F01B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937471"/>
              </p:ext>
            </p:extLst>
          </p:nvPr>
        </p:nvGraphicFramePr>
        <p:xfrm>
          <a:off x="646815" y="874351"/>
          <a:ext cx="10859385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883">
                  <a:extLst>
                    <a:ext uri="{9D8B030D-6E8A-4147-A177-3AD203B41FA5}">
                      <a16:colId xmlns:a16="http://schemas.microsoft.com/office/drawing/2014/main" val="1515713102"/>
                    </a:ext>
                  </a:extLst>
                </a:gridCol>
                <a:gridCol w="1222744">
                  <a:extLst>
                    <a:ext uri="{9D8B030D-6E8A-4147-A177-3AD203B41FA5}">
                      <a16:colId xmlns:a16="http://schemas.microsoft.com/office/drawing/2014/main" val="2029728523"/>
                    </a:ext>
                  </a:extLst>
                </a:gridCol>
                <a:gridCol w="6136758">
                  <a:extLst>
                    <a:ext uri="{9D8B030D-6E8A-4147-A177-3AD203B41FA5}">
                      <a16:colId xmlns:a16="http://schemas.microsoft.com/office/drawing/2014/main" val="26303743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On basis 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Experienced by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795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Age***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APAS vs. faculty; very young and very old vs. 40-49; Female and non-binary vs. male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967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Sex/Gender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Female and non-binary vs. male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543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Ability/Disability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21+years at UWEC vs 0-3 years at UWEC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735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Veteran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671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Race/Ethnicity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Person of color &amp; No answer vs. white; Non-binary vs. others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891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Job Title/Occupational Status***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 AS vs. faculty; female vs. male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130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Sexual Orientation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Non-binary vs. others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783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Religious Beliefs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Non-binary vs. others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699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Political Beliefs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Non-binary vs. others; No answer vs. other races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881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Income/Class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Non-binary vs. male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1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Where you live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143625"/>
                  </a:ext>
                </a:extLst>
              </a:tr>
            </a:tbl>
          </a:graphicData>
        </a:graphic>
      </p:graphicFrame>
      <p:pic>
        <p:nvPicPr>
          <p:cNvPr id="7" name="Graphic 6" descr="Angry face with no fill">
            <a:extLst>
              <a:ext uri="{FF2B5EF4-FFF2-40B4-BE49-F238E27FC236}">
                <a16:creationId xmlns:a16="http://schemas.microsoft.com/office/drawing/2014/main" id="{A9B8068C-CE3D-6C4F-9283-4AFF7CD669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62944" y="1850763"/>
            <a:ext cx="425525" cy="42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112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A597D-9CC2-C649-8190-08E48137B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13177"/>
            <a:ext cx="10131425" cy="698205"/>
          </a:xfrm>
        </p:spPr>
        <p:txBody>
          <a:bodyPr/>
          <a:lstStyle/>
          <a:p>
            <a:r>
              <a:rPr lang="en-US" dirty="0"/>
              <a:t>Top 5 Improvements to Morale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D303914-8125-4047-96E0-FF3E8C8440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6190117"/>
              </p:ext>
            </p:extLst>
          </p:nvPr>
        </p:nvGraphicFramePr>
        <p:xfrm>
          <a:off x="600739" y="949842"/>
          <a:ext cx="11041912" cy="4724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478">
                  <a:extLst>
                    <a:ext uri="{9D8B030D-6E8A-4147-A177-3AD203B41FA5}">
                      <a16:colId xmlns:a16="http://schemas.microsoft.com/office/drawing/2014/main" val="1976560169"/>
                    </a:ext>
                  </a:extLst>
                </a:gridCol>
                <a:gridCol w="2760478">
                  <a:extLst>
                    <a:ext uri="{9D8B030D-6E8A-4147-A177-3AD203B41FA5}">
                      <a16:colId xmlns:a16="http://schemas.microsoft.com/office/drawing/2014/main" val="3936587822"/>
                    </a:ext>
                  </a:extLst>
                </a:gridCol>
                <a:gridCol w="2760478">
                  <a:extLst>
                    <a:ext uri="{9D8B030D-6E8A-4147-A177-3AD203B41FA5}">
                      <a16:colId xmlns:a16="http://schemas.microsoft.com/office/drawing/2014/main" val="2298181422"/>
                    </a:ext>
                  </a:extLst>
                </a:gridCol>
                <a:gridCol w="2760478">
                  <a:extLst>
                    <a:ext uri="{9D8B030D-6E8A-4147-A177-3AD203B41FA5}">
                      <a16:colId xmlns:a16="http://schemas.microsoft.com/office/drawing/2014/main" val="366115605"/>
                    </a:ext>
                  </a:extLst>
                </a:gridCol>
              </a:tblGrid>
              <a:tr h="425254">
                <a:tc>
                  <a:txBody>
                    <a:bodyPr/>
                    <a:lstStyle/>
                    <a:p>
                      <a:r>
                        <a:rPr lang="en-US" sz="2000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Faculty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789031"/>
                  </a:ext>
                </a:extLst>
              </a:tr>
              <a:tr h="7340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Salary/Wage increase (78)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Salary/Wage increase (30)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Salary/Wage increase (20)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Salary/Wage increase (27)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338600"/>
                  </a:ext>
                </a:extLst>
              </a:tr>
              <a:tr h="7340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5"/>
                          </a:solidFill>
                        </a:rPr>
                        <a:t>Reduced pay inequities (31)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5"/>
                          </a:solidFill>
                        </a:rPr>
                        <a:t>Reduced pay inequities (14)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6"/>
                          </a:solidFill>
                        </a:rPr>
                        <a:t>More job security (15)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More flexibility in working hours (10)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145273"/>
                  </a:ext>
                </a:extLst>
              </a:tr>
              <a:tr h="7340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6"/>
                          </a:solidFill>
                        </a:rPr>
                        <a:t>More job security (26)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/>
                          </a:solidFill>
                        </a:rPr>
                        <a:t>More diversity on campus (14)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5"/>
                          </a:solidFill>
                        </a:rPr>
                        <a:t>Reduced pay inequities (7)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5"/>
                          </a:solidFill>
                        </a:rPr>
                        <a:t>Reduced pay inequities (9)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112311"/>
                  </a:ext>
                </a:extLst>
              </a:tr>
              <a:tr h="7340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4"/>
                          </a:solidFill>
                        </a:rPr>
                        <a:t>Better health insurance benefits (20)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4"/>
                          </a:solidFill>
                        </a:rPr>
                        <a:t>Better health insurance benefits (9)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4"/>
                          </a:solidFill>
                        </a:rPr>
                        <a:t>Better health insurance benefits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accent2"/>
                          </a:solidFill>
                        </a:rPr>
                        <a:t>More support, assistance, training (8)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403184"/>
                  </a:ext>
                </a:extLst>
              </a:tr>
              <a:tr h="136314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/>
                          </a:solidFill>
                        </a:rPr>
                        <a:t>More diversity on campus (18)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More say over campus governance (7)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2"/>
                          </a:solidFill>
                        </a:rPr>
                        <a:t>More support, assistance, training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Four-way tie (7)—freedom, health insurance, campus governance, job security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47391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6E29146-1F2F-F449-B5EA-04F693BBB2B2}"/>
              </a:ext>
            </a:extLst>
          </p:cNvPr>
          <p:cNvSpPr txBox="1"/>
          <p:nvPr/>
        </p:nvSpPr>
        <p:spPr>
          <a:xfrm>
            <a:off x="781493" y="5791200"/>
            <a:ext cx="10131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Other: “reduce workload;” “better communication and support;”</a:t>
            </a:r>
          </a:p>
          <a:p>
            <a:r>
              <a:rPr lang="en-US" sz="2400" dirty="0"/>
              <a:t>“less complaining; “better parking options; “supervisor accountability”</a:t>
            </a:r>
          </a:p>
        </p:txBody>
      </p:sp>
    </p:spTree>
    <p:extLst>
      <p:ext uri="{BB962C8B-B14F-4D97-AF65-F5344CB8AC3E}">
        <p14:creationId xmlns:p14="http://schemas.microsoft.com/office/powerpoint/2010/main" val="2867363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A597D-9CC2-C649-8190-08E48137B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191387"/>
            <a:ext cx="10131425" cy="836428"/>
          </a:xfrm>
        </p:spPr>
        <p:txBody>
          <a:bodyPr/>
          <a:lstStyle/>
          <a:p>
            <a:r>
              <a:rPr lang="en-US" dirty="0"/>
              <a:t>Top 5 Policy Changes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34BB8AE-6E30-354D-9C38-61476F37D0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490016"/>
              </p:ext>
            </p:extLst>
          </p:nvPr>
        </p:nvGraphicFramePr>
        <p:xfrm>
          <a:off x="505932" y="1027815"/>
          <a:ext cx="11180136" cy="4245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5034">
                  <a:extLst>
                    <a:ext uri="{9D8B030D-6E8A-4147-A177-3AD203B41FA5}">
                      <a16:colId xmlns:a16="http://schemas.microsoft.com/office/drawing/2014/main" val="3767362677"/>
                    </a:ext>
                  </a:extLst>
                </a:gridCol>
                <a:gridCol w="2795034">
                  <a:extLst>
                    <a:ext uri="{9D8B030D-6E8A-4147-A177-3AD203B41FA5}">
                      <a16:colId xmlns:a16="http://schemas.microsoft.com/office/drawing/2014/main" val="2289513612"/>
                    </a:ext>
                  </a:extLst>
                </a:gridCol>
                <a:gridCol w="2795034">
                  <a:extLst>
                    <a:ext uri="{9D8B030D-6E8A-4147-A177-3AD203B41FA5}">
                      <a16:colId xmlns:a16="http://schemas.microsoft.com/office/drawing/2014/main" val="175077624"/>
                    </a:ext>
                  </a:extLst>
                </a:gridCol>
                <a:gridCol w="2795034">
                  <a:extLst>
                    <a:ext uri="{9D8B030D-6E8A-4147-A177-3AD203B41FA5}">
                      <a16:colId xmlns:a16="http://schemas.microsoft.com/office/drawing/2014/main" val="3304329206"/>
                    </a:ext>
                  </a:extLst>
                </a:gridCol>
              </a:tblGrid>
              <a:tr h="476851">
                <a:tc>
                  <a:txBody>
                    <a:bodyPr/>
                    <a:lstStyle/>
                    <a:p>
                      <a:r>
                        <a:rPr lang="en-US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Faculty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872753"/>
                  </a:ext>
                </a:extLst>
              </a:tr>
              <a:tr h="476851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Tuition benefit (114)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Tuition benefit (45)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Tuition benefit (19)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Tuition benefit (50)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063024"/>
                  </a:ext>
                </a:extLst>
              </a:tr>
              <a:tr h="82305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5"/>
                          </a:solidFill>
                        </a:rPr>
                        <a:t>Free/cheaper parking (103)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5"/>
                          </a:solidFill>
                        </a:rPr>
                        <a:t>Free/cheaper parking (34)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5"/>
                          </a:solidFill>
                        </a:rPr>
                        <a:t>Free/cheaper parking (19)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5"/>
                          </a:solidFill>
                        </a:rPr>
                        <a:t>Free/cheaper parking (48)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961594"/>
                  </a:ext>
                </a:extLst>
              </a:tr>
              <a:tr h="82305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accent6"/>
                          </a:solidFill>
                        </a:rPr>
                        <a:t>Paid parental leave (49)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accent6"/>
                          </a:solidFill>
                        </a:rPr>
                        <a:t>Paid parental leave (17)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accent4"/>
                          </a:solidFill>
                        </a:rPr>
                        <a:t>Multi-year employment contracts (12)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accent6"/>
                          </a:solidFill>
                        </a:rPr>
                        <a:t>Paid parental leave (24)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395928"/>
                  </a:ext>
                </a:extLst>
              </a:tr>
              <a:tr h="82305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/>
                          </a:solidFill>
                        </a:rPr>
                        <a:t>Additional promotion opportunities (35)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Restoration of full tenure (27)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2"/>
                          </a:solidFill>
                        </a:rPr>
                        <a:t>Additional promotion opportunities (10)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2"/>
                          </a:solidFill>
                        </a:rPr>
                        <a:t>Additional promotion opportunities (20)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056816"/>
                  </a:ext>
                </a:extLst>
              </a:tr>
              <a:tr h="823058">
                <a:tc>
                  <a:txBody>
                    <a:bodyPr/>
                    <a:lstStyle/>
                    <a:p>
                      <a:r>
                        <a:rPr lang="en-US" sz="2000" dirty="0"/>
                        <a:t>Restoration of powers of shared governance (35)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Restoration of powers of shared governance (21)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accent6"/>
                          </a:solidFill>
                        </a:rPr>
                        <a:t>Paid parental leave (8)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accent4"/>
                          </a:solidFill>
                        </a:rPr>
                        <a:t>Multi-year employment contracts (13)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88886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9037832-1300-EC43-802B-3EECDA7C1CBC}"/>
              </a:ext>
            </a:extLst>
          </p:cNvPr>
          <p:cNvSpPr txBox="1"/>
          <p:nvPr/>
        </p:nvSpPr>
        <p:spPr>
          <a:xfrm>
            <a:off x="685801" y="5435599"/>
            <a:ext cx="10131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Other: “Addressing the still apparent ‘good ole boys club’;” “more manageable workload;” “ability to work from home more often;” “better attention to handicap needs—parking is a travesty;” “actual </a:t>
            </a:r>
            <a:r>
              <a:rPr lang="en-US" sz="2400" dirty="0" err="1"/>
              <a:t>longterm</a:t>
            </a:r>
            <a:r>
              <a:rPr lang="en-US" sz="2400" dirty="0"/>
              <a:t> job for academic staff”</a:t>
            </a:r>
          </a:p>
        </p:txBody>
      </p:sp>
    </p:spTree>
    <p:extLst>
      <p:ext uri="{BB962C8B-B14F-4D97-AF65-F5344CB8AC3E}">
        <p14:creationId xmlns:p14="http://schemas.microsoft.com/office/powerpoint/2010/main" val="2757060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BF42F-84DD-B64A-A9DC-0A84AC72B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0997"/>
            <a:ext cx="10131425" cy="2091070"/>
          </a:xfrm>
        </p:spPr>
        <p:txBody>
          <a:bodyPr>
            <a:normAutofit/>
          </a:bodyPr>
          <a:lstStyle/>
          <a:p>
            <a:r>
              <a:rPr lang="en-US" dirty="0"/>
              <a:t>What one change to your job or workplace do you think would make the biggest improvement in your overall job satisfaction?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38A8A-CE43-6846-9D8D-F11BE3004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1441105"/>
          </a:xfrm>
        </p:spPr>
        <p:txBody>
          <a:bodyPr>
            <a:normAutofit/>
          </a:bodyPr>
          <a:lstStyle/>
          <a:p>
            <a:r>
              <a:rPr lang="en-US" sz="2800" dirty="0"/>
              <a:t>10 single-spaced pages of text</a:t>
            </a:r>
          </a:p>
          <a:p>
            <a:r>
              <a:rPr lang="en-US" sz="2800" dirty="0"/>
              <a:t>7 single-spaced pages of “other comments or concerns”</a:t>
            </a:r>
          </a:p>
        </p:txBody>
      </p:sp>
    </p:spTree>
    <p:extLst>
      <p:ext uri="{BB962C8B-B14F-4D97-AF65-F5344CB8AC3E}">
        <p14:creationId xmlns:p14="http://schemas.microsoft.com/office/powerpoint/2010/main" val="2112728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22277-9D90-2B4C-BB8C-E159EF8A1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645042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21007-52B6-6B4D-AC27-4E4837006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049276"/>
            <a:ext cx="10131425" cy="2498649"/>
          </a:xfrm>
        </p:spPr>
        <p:txBody>
          <a:bodyPr>
            <a:normAutofit/>
          </a:bodyPr>
          <a:lstStyle/>
          <a:p>
            <a:r>
              <a:rPr lang="en-US" sz="2400" dirty="0"/>
              <a:t>Overall satisfaction—things are good here, but not for everyone</a:t>
            </a:r>
          </a:p>
          <a:p>
            <a:r>
              <a:rPr lang="en-US" sz="2400" dirty="0"/>
              <a:t>Longstanding climate, equity, and discrimination problems on basis of gender, race, and ethnicity</a:t>
            </a:r>
          </a:p>
          <a:p>
            <a:r>
              <a:rPr lang="en-US" sz="2400" dirty="0"/>
              <a:t>We all desire better pay and a climate of respect, fairness, and transparency</a:t>
            </a:r>
            <a:endParaRPr lang="en-US" sz="22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5A36CE0-7F3F-8047-83C3-AA20219283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382560"/>
              </p:ext>
            </p:extLst>
          </p:nvPr>
        </p:nvGraphicFramePr>
        <p:xfrm>
          <a:off x="818708" y="3457548"/>
          <a:ext cx="10131423" cy="3017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1785">
                  <a:extLst>
                    <a:ext uri="{9D8B030D-6E8A-4147-A177-3AD203B41FA5}">
                      <a16:colId xmlns:a16="http://schemas.microsoft.com/office/drawing/2014/main" val="1453910523"/>
                    </a:ext>
                  </a:extLst>
                </a:gridCol>
                <a:gridCol w="3362497">
                  <a:extLst>
                    <a:ext uri="{9D8B030D-6E8A-4147-A177-3AD203B41FA5}">
                      <a16:colId xmlns:a16="http://schemas.microsoft.com/office/drawing/2014/main" val="3118556256"/>
                    </a:ext>
                  </a:extLst>
                </a:gridCol>
                <a:gridCol w="3377141">
                  <a:extLst>
                    <a:ext uri="{9D8B030D-6E8A-4147-A177-3AD203B41FA5}">
                      <a16:colId xmlns:a16="http://schemas.microsoft.com/office/drawing/2014/main" val="2566490939"/>
                    </a:ext>
                  </a:extLst>
                </a:gridCol>
              </a:tblGrid>
              <a:tr h="548906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Biggest Grievances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Real Solutions?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193644"/>
                  </a:ext>
                </a:extLst>
              </a:tr>
              <a:tr h="548906">
                <a:tc>
                  <a:txBody>
                    <a:bodyPr/>
                    <a:lstStyle/>
                    <a:p>
                      <a:r>
                        <a:rPr lang="en-US" dirty="0"/>
                        <a:t>Faculty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Workload</a:t>
                      </a:r>
                    </a:p>
                    <a:p>
                      <a:r>
                        <a:rPr lang="en-US" dirty="0"/>
                        <a:t>Pay inequity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More resources for teaching &amp; scholarship/creativity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386868"/>
                  </a:ext>
                </a:extLst>
              </a:tr>
              <a:tr h="548906">
                <a:tc>
                  <a:txBody>
                    <a:bodyPr/>
                    <a:lstStyle/>
                    <a:p>
                      <a:r>
                        <a:rPr lang="en-US" dirty="0"/>
                        <a:t>Instructional Academic 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Job security</a:t>
                      </a:r>
                    </a:p>
                    <a:p>
                      <a:r>
                        <a:rPr lang="en-US" dirty="0"/>
                        <a:t>Lack of promotion/advancement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Multi-year contracts</a:t>
                      </a:r>
                    </a:p>
                    <a:p>
                      <a:r>
                        <a:rPr lang="en-US" dirty="0"/>
                        <a:t>Pathways to tenure track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731640"/>
                  </a:ext>
                </a:extLst>
              </a:tr>
              <a:tr h="947428">
                <a:tc>
                  <a:txBody>
                    <a:bodyPr/>
                    <a:lstStyle/>
                    <a:p>
                      <a:r>
                        <a:rPr lang="en-US" dirty="0"/>
                        <a:t>Administrative/Professional Academic 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Vulnerability to supervisors and  their demands (“put upon”)</a:t>
                      </a:r>
                    </a:p>
                    <a:p>
                      <a:r>
                        <a:rPr lang="en-US" dirty="0"/>
                        <a:t>Lack of promotion/advancement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Supervisor accountability</a:t>
                      </a:r>
                    </a:p>
                    <a:p>
                      <a:r>
                        <a:rPr lang="en-US" dirty="0"/>
                        <a:t>Protections against firing</a:t>
                      </a:r>
                    </a:p>
                    <a:p>
                      <a:r>
                        <a:rPr lang="en-US" dirty="0"/>
                        <a:t>Support professional development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481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4285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AF27B-E874-F746-9CE3-6EA102BEE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A5FBD-100F-A146-8F40-160CD7E8F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26781"/>
            <a:ext cx="10131425" cy="4518838"/>
          </a:xfrm>
        </p:spPr>
        <p:txBody>
          <a:bodyPr>
            <a:normAutofit/>
          </a:bodyPr>
          <a:lstStyle/>
          <a:p>
            <a:r>
              <a:rPr lang="en-US" sz="2800" dirty="0"/>
              <a:t>Email survey to all faculty and academic staff, n = 848 (from employee list Feb. 15, 2019)</a:t>
            </a:r>
          </a:p>
          <a:p>
            <a:r>
              <a:rPr lang="en-US" sz="2800" dirty="0"/>
              <a:t>Survey dates: February 22-March 1</a:t>
            </a:r>
          </a:p>
          <a:p>
            <a:r>
              <a:rPr lang="en-US" sz="2800" dirty="0"/>
              <a:t>Completed responses (n = 290); response rate = 34%</a:t>
            </a:r>
          </a:p>
          <a:p>
            <a:r>
              <a:rPr lang="en-US" sz="2800" dirty="0"/>
              <a:t>Partial responses (n = 11)</a:t>
            </a:r>
          </a:p>
          <a:p>
            <a:r>
              <a:rPr lang="en-US" sz="2800" dirty="0"/>
              <a:t>Analysis: Focus on employee classification; inequalities in race, ethnicity, gender, sexual orientation better documented elsewhere</a:t>
            </a:r>
          </a:p>
        </p:txBody>
      </p:sp>
    </p:spTree>
    <p:extLst>
      <p:ext uri="{BB962C8B-B14F-4D97-AF65-F5344CB8AC3E}">
        <p14:creationId xmlns:p14="http://schemas.microsoft.com/office/powerpoint/2010/main" val="2577229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6EC6A-8ECC-4248-BB34-3A3DE835E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6DBEE-53C0-2F4A-BF5A-991C8BF98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Demographics</a:t>
            </a:r>
          </a:p>
          <a:p>
            <a:r>
              <a:rPr lang="en-US" sz="2800" dirty="0"/>
              <a:t>Satisfaction</a:t>
            </a:r>
          </a:p>
          <a:p>
            <a:r>
              <a:rPr lang="en-US" sz="2800" dirty="0"/>
              <a:t>Experiences, Emotions, and Concerns</a:t>
            </a:r>
          </a:p>
          <a:p>
            <a:r>
              <a:rPr lang="en-US" sz="2800" dirty="0"/>
              <a:t>Discrimination</a:t>
            </a:r>
          </a:p>
          <a:p>
            <a:r>
              <a:rPr lang="en-US" sz="2800" dirty="0"/>
              <a:t>Changes and Improvements</a:t>
            </a:r>
          </a:p>
          <a:p>
            <a:r>
              <a:rPr lang="en-US" sz="2800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150061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4F3CA-9B12-2443-8C68-4CFCB7EED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took the survey?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052AA01-095F-6D4A-A67F-A4F029B9E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7257" y="318746"/>
            <a:ext cx="5600682" cy="447338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4AAA017-3C96-5C47-AE6A-F4EA586AD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061" y="1775012"/>
            <a:ext cx="5297452" cy="423119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81ED38D-7B29-8C43-8851-D4DDA5D89E57}"/>
              </a:ext>
            </a:extLst>
          </p:cNvPr>
          <p:cNvSpPr txBox="1"/>
          <p:nvPr/>
        </p:nvSpPr>
        <p:spPr>
          <a:xfrm>
            <a:off x="6137257" y="5099125"/>
            <a:ext cx="60547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33.0% of Faculty</a:t>
            </a:r>
          </a:p>
          <a:p>
            <a:r>
              <a:rPr lang="en-US" sz="2800" dirty="0"/>
              <a:t>33.6% of AS</a:t>
            </a:r>
          </a:p>
          <a:p>
            <a:r>
              <a:rPr lang="en-US" sz="2800" dirty="0"/>
              <a:t>Excludes “Limited” &amp; “University Staff”</a:t>
            </a:r>
          </a:p>
        </p:txBody>
      </p:sp>
    </p:spTree>
    <p:extLst>
      <p:ext uri="{BB962C8B-B14F-4D97-AF65-F5344CB8AC3E}">
        <p14:creationId xmlns:p14="http://schemas.microsoft.com/office/powerpoint/2010/main" val="1410786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4F3CA-9B12-2443-8C68-4CFCB7EED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took the survey?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45EA68-1D39-2B4B-9214-25562FD8C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7905" y="1958291"/>
            <a:ext cx="5481211" cy="43779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711FEC5-2A1D-B54E-8915-56EB1736E4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51" y="1958291"/>
            <a:ext cx="5481211" cy="4377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350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4F3CA-9B12-2443-8C68-4CFCB7EED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took the survey?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3F547EE-CCAB-4C46-BDCE-D817D960C2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665410"/>
              </p:ext>
            </p:extLst>
          </p:nvPr>
        </p:nvGraphicFramePr>
        <p:xfrm>
          <a:off x="2216907" y="1944147"/>
          <a:ext cx="7069212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1772">
                  <a:extLst>
                    <a:ext uri="{9D8B030D-6E8A-4147-A177-3AD203B41FA5}">
                      <a16:colId xmlns:a16="http://schemas.microsoft.com/office/drawing/2014/main" val="1065349104"/>
                    </a:ext>
                  </a:extLst>
                </a:gridCol>
                <a:gridCol w="2377440">
                  <a:extLst>
                    <a:ext uri="{9D8B030D-6E8A-4147-A177-3AD203B41FA5}">
                      <a16:colId xmlns:a16="http://schemas.microsoft.com/office/drawing/2014/main" val="1713516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Race/Ethnicity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% Selecting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774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White/Caucasian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81.4%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265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Hispanic/Latinx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18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Asian/Pacific Islander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813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Black/African-American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7553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Native American/American-Indian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976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310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Prefer not to answer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10.3%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127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5987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59FB6-BAAA-1A4A-A24F-D61B19FCF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377" y="96869"/>
            <a:ext cx="10131425" cy="1456267"/>
          </a:xfrm>
        </p:spPr>
        <p:txBody>
          <a:bodyPr/>
          <a:lstStyle/>
          <a:p>
            <a:r>
              <a:rPr lang="en-US" dirty="0"/>
              <a:t>(Dis)satisfaction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4FAE4-75BD-DE44-ABB0-FF4E57B6B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954" y="5752852"/>
            <a:ext cx="10131425" cy="896471"/>
          </a:xfrm>
        </p:spPr>
        <p:txBody>
          <a:bodyPr/>
          <a:lstStyle/>
          <a:p>
            <a:r>
              <a:rPr lang="en-US" dirty="0"/>
              <a:t>5 = Extremely dissatisfied</a:t>
            </a:r>
          </a:p>
          <a:p>
            <a:r>
              <a:rPr lang="en-US" dirty="0"/>
              <a:t>No statistical difference by employee category, race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3C5250-9735-B648-9A45-1CFF422AB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9565" y="1238314"/>
            <a:ext cx="5248070" cy="452708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EFB6B59-488C-6F4B-8057-B710421517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954" y="1225763"/>
            <a:ext cx="5370564" cy="4552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26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59FB6-BAAA-1A4A-A24F-D61B19FCF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64316"/>
            <a:ext cx="10131425" cy="1456267"/>
          </a:xfrm>
        </p:spPr>
        <p:txBody>
          <a:bodyPr/>
          <a:lstStyle/>
          <a:p>
            <a:r>
              <a:rPr lang="en-US" dirty="0"/>
              <a:t>(Dis)satisfaction by issue by employee Category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4FAE4-75BD-DE44-ABB0-FF4E57B6B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5401684"/>
            <a:ext cx="10131425" cy="107666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5 = Extremely dissatisfied</a:t>
            </a:r>
          </a:p>
          <a:p>
            <a:r>
              <a:rPr lang="en-US" dirty="0"/>
              <a:t>**One-way ANOVA F-Test, Group differences statistically significant at p&lt;.05</a:t>
            </a:r>
          </a:p>
          <a:p>
            <a:r>
              <a:rPr lang="en-US" dirty="0"/>
              <a:t>***One-way ANOVA F-Test, Group differences statistically significant at p&lt;.01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F612287-5F3C-1142-AFED-EDA96DD1D9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596248"/>
              </p:ext>
            </p:extLst>
          </p:nvPr>
        </p:nvGraphicFramePr>
        <p:xfrm>
          <a:off x="656509" y="1286884"/>
          <a:ext cx="11126095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2475">
                  <a:extLst>
                    <a:ext uri="{9D8B030D-6E8A-4147-A177-3AD203B41FA5}">
                      <a16:colId xmlns:a16="http://schemas.microsoft.com/office/drawing/2014/main" val="3739781861"/>
                    </a:ext>
                  </a:extLst>
                </a:gridCol>
                <a:gridCol w="1172583">
                  <a:extLst>
                    <a:ext uri="{9D8B030D-6E8A-4147-A177-3AD203B41FA5}">
                      <a16:colId xmlns:a16="http://schemas.microsoft.com/office/drawing/2014/main" val="1607547501"/>
                    </a:ext>
                  </a:extLst>
                </a:gridCol>
                <a:gridCol w="3951037">
                  <a:extLst>
                    <a:ext uri="{9D8B030D-6E8A-4147-A177-3AD203B41FA5}">
                      <a16:colId xmlns:a16="http://schemas.microsoft.com/office/drawing/2014/main" val="41506714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Aspect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More Dissatisfied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876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Salary/Wages**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IAS vs. others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168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Benefits***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APAS vs. faculty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831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Job Security***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IAS vs. others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637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Workload**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Faculty vs. APAS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160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Physical Work Environment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175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Social Climate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932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Having Voice Heard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531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Opportunities for Promotion/Advancement***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All academic staff vs. faculty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869638"/>
                  </a:ext>
                </a:extLst>
              </a:tr>
            </a:tbl>
          </a:graphicData>
        </a:graphic>
      </p:graphicFrame>
      <p:pic>
        <p:nvPicPr>
          <p:cNvPr id="10" name="Graphic 9" descr="Smiling face with no fill">
            <a:extLst>
              <a:ext uri="{FF2B5EF4-FFF2-40B4-BE49-F238E27FC236}">
                <a16:creationId xmlns:a16="http://schemas.microsoft.com/office/drawing/2014/main" id="{E34DCFF0-6E12-FB45-B9F1-1216897414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21362" y="2154248"/>
            <a:ext cx="588903" cy="588903"/>
          </a:xfrm>
          <a:prstGeom prst="rect">
            <a:avLst/>
          </a:prstGeom>
        </p:spPr>
      </p:pic>
      <p:pic>
        <p:nvPicPr>
          <p:cNvPr id="12" name="Graphic 11" descr="Angry face with no fill">
            <a:extLst>
              <a:ext uri="{FF2B5EF4-FFF2-40B4-BE49-F238E27FC236}">
                <a16:creationId xmlns:a16="http://schemas.microsoft.com/office/drawing/2014/main" id="{88FA3EF9-108A-DC43-8C76-744F456314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21363" y="3049832"/>
            <a:ext cx="588903" cy="588903"/>
          </a:xfrm>
          <a:prstGeom prst="rect">
            <a:avLst/>
          </a:prstGeom>
        </p:spPr>
      </p:pic>
      <p:pic>
        <p:nvPicPr>
          <p:cNvPr id="13" name="Graphic 12" descr="Angry face with no fill">
            <a:extLst>
              <a:ext uri="{FF2B5EF4-FFF2-40B4-BE49-F238E27FC236}">
                <a16:creationId xmlns:a16="http://schemas.microsoft.com/office/drawing/2014/main" id="{EA84B9A4-1B38-E541-9802-8780B6B493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221363" y="1684580"/>
            <a:ext cx="588903" cy="58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025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AE111-255F-B542-A6F9-2536D4282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(Dis)satisfaction by issue by employee Category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C195B8-5685-8F43-831F-DC30F79F4E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883" y="2065866"/>
            <a:ext cx="4848640" cy="41825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575005E-248B-5345-9E2D-D14FD528AE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4478" y="2065867"/>
            <a:ext cx="4848639" cy="418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271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{CE2FD11B-083F-774E-A243-8A673E721958}tf10001058</Template>
  <TotalTime>2025</TotalTime>
  <Words>1217</Words>
  <Application>Microsoft Macintosh PowerPoint</Application>
  <PresentationFormat>Widescreen</PresentationFormat>
  <Paragraphs>261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Celestial</vt:lpstr>
      <vt:lpstr>2019 Academic staff/Faculty survey on working conditions</vt:lpstr>
      <vt:lpstr>Methodology</vt:lpstr>
      <vt:lpstr>Outline</vt:lpstr>
      <vt:lpstr>Who took the survey?</vt:lpstr>
      <vt:lpstr>Who took the survey?</vt:lpstr>
      <vt:lpstr>Who took the survey?</vt:lpstr>
      <vt:lpstr>(Dis)satisfaction</vt:lpstr>
      <vt:lpstr>(Dis)satisfaction by issue by employee Category</vt:lpstr>
      <vt:lpstr>(Dis)satisfaction by issue by employee Category</vt:lpstr>
      <vt:lpstr>Experiences</vt:lpstr>
      <vt:lpstr>emotions</vt:lpstr>
      <vt:lpstr>Concerns</vt:lpstr>
      <vt:lpstr>discrimination</vt:lpstr>
      <vt:lpstr>Top 5 Improvements to Morale</vt:lpstr>
      <vt:lpstr>Top 5 Policy Changes</vt:lpstr>
      <vt:lpstr>What one change to your job or workplace do you think would make the biggest improvement in your overall job satisfaction?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Academic staff/Faculty survey on working conditions</dc:title>
  <dc:creator>Hart-Brinson, Peter K.</dc:creator>
  <cp:lastModifiedBy>Hart-Brinson, Peter K.</cp:lastModifiedBy>
  <cp:revision>38</cp:revision>
  <dcterms:created xsi:type="dcterms:W3CDTF">2019-03-07T16:07:04Z</dcterms:created>
  <dcterms:modified xsi:type="dcterms:W3CDTF">2019-03-19T20:00:03Z</dcterms:modified>
</cp:coreProperties>
</file>