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7" r:id="rId1"/>
  </p:sldMasterIdLst>
  <p:sldIdLst>
    <p:sldId id="256" r:id="rId2"/>
    <p:sldId id="260" r:id="rId3"/>
    <p:sldId id="275" r:id="rId4"/>
    <p:sldId id="259" r:id="rId5"/>
    <p:sldId id="258" r:id="rId6"/>
    <p:sldId id="261" r:id="rId7"/>
    <p:sldId id="265" r:id="rId8"/>
    <p:sldId id="266" r:id="rId9"/>
    <p:sldId id="267" r:id="rId10"/>
    <p:sldId id="274" r:id="rId11"/>
    <p:sldId id="269" r:id="rId12"/>
    <p:sldId id="270" r:id="rId13"/>
    <p:sldId id="271" r:id="rId14"/>
    <p:sldId id="273" r:id="rId15"/>
    <p:sldId id="268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109" d="100"/>
          <a:sy n="109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screen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 cstate="screen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screen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3/29/22</a:t>
            </a:fld>
            <a:endParaRPr lang="en-US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6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8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0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screen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7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4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3/29/22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2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888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screen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screen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73C3BD54-29B9-3D42-B178-776ED395AA85}" type="datetimeFigureOut">
              <a:rPr lang="en-US" smtClean="0"/>
              <a:t>3/29/22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8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3C3BD54-29B9-3D42-B178-776ED395AA85}" type="datetimeFigureOut">
              <a:rPr lang="en-US" smtClean="0"/>
              <a:pPr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6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sconsin.edu/ohrwd/title-and-total-compensation-study/standard-job-description-library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B3AE-4692-714A-BFEF-629824BE4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123" y="1432223"/>
            <a:ext cx="10328031" cy="3035808"/>
          </a:xfrm>
        </p:spPr>
        <p:txBody>
          <a:bodyPr/>
          <a:lstStyle/>
          <a:p>
            <a:r>
              <a:rPr lang="en-US" dirty="0"/>
              <a:t>2022 Instructional Academic Staff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55E50-426C-5045-AE79-F60B8E37C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United Faculty and Academic Staff of UW-</a:t>
            </a:r>
            <a:r>
              <a:rPr lang="en-US" dirty="0" err="1"/>
              <a:t>Eau</a:t>
            </a:r>
            <a:r>
              <a:rPr lang="en-US" dirty="0"/>
              <a:t> Claire</a:t>
            </a:r>
          </a:p>
          <a:p>
            <a:r>
              <a:rPr lang="en-US" dirty="0"/>
              <a:t>AFT Local 6481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8A849-A3E8-0E4E-B433-4EE8F3D9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3985846"/>
            <a:ext cx="2872154" cy="28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2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1CFD-67A0-B340-AF74-2A7F3669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21430"/>
          </a:xfrm>
        </p:spPr>
        <p:txBody>
          <a:bodyPr/>
          <a:lstStyle/>
          <a:p>
            <a:r>
              <a:rPr lang="en-US" dirty="0"/>
              <a:t>IAS Evaluated Inappropriately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86873-742F-9B4D-8C24-0C5DC3735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851777"/>
            <a:ext cx="10058400" cy="4197331"/>
          </a:xfrm>
        </p:spPr>
        <p:txBody>
          <a:bodyPr>
            <a:normAutofit/>
          </a:bodyPr>
          <a:lstStyle/>
          <a:p>
            <a:r>
              <a:rPr lang="en-US" sz="2400" dirty="0"/>
              <a:t>All IAS should be evaluated on job responsibilities listed in their appointment letter. But about half of IAS are evaluated either on too many or too few things</a:t>
            </a:r>
          </a:p>
          <a:p>
            <a:r>
              <a:rPr lang="en-US" sz="2400" dirty="0"/>
              <a:t>Too little evaluation</a:t>
            </a:r>
          </a:p>
          <a:p>
            <a:pPr lvl="1"/>
            <a:r>
              <a:rPr lang="en-US" sz="2000" dirty="0"/>
              <a:t>1 out of 4 IAS (27%) say they do not get feedback from either department chair or DPC, or are not sure</a:t>
            </a:r>
          </a:p>
          <a:p>
            <a:r>
              <a:rPr lang="en-US" sz="2400" dirty="0"/>
              <a:t>Too much evaluation**</a:t>
            </a:r>
          </a:p>
          <a:p>
            <a:pPr lvl="1"/>
            <a:r>
              <a:rPr lang="en-US" sz="2000" dirty="0"/>
              <a:t>Almost 1 out of 4 IAS (24%) report they do NOT have responsibilities other than teaching but are evaluated on two or more categories of duties in performance reviews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60F66-BE52-C747-9A1E-EFD0E03D70D9}"/>
              </a:ext>
            </a:extLst>
          </p:cNvPr>
          <p:cNvSpPr txBox="1"/>
          <p:nvPr/>
        </p:nvSpPr>
        <p:spPr>
          <a:xfrm>
            <a:off x="1386136" y="6002435"/>
            <a:ext cx="941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**According to FASRP, IAS may request in writing to be evaluated on things beyond the duties stipulated in their appointment letters.</a:t>
            </a:r>
          </a:p>
        </p:txBody>
      </p:sp>
    </p:spTree>
    <p:extLst>
      <p:ext uri="{BB962C8B-B14F-4D97-AF65-F5344CB8AC3E}">
        <p14:creationId xmlns:p14="http://schemas.microsoft.com/office/powerpoint/2010/main" val="1397892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1539-448F-9342-A1B2-17E5203C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and Altered Appointment Letters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A7D7F-12BB-024E-BFD8-82C5089FE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56% said they have received an appointment letter </a:t>
            </a:r>
            <a:r>
              <a:rPr lang="en-US" sz="2400" u="sng" dirty="0"/>
              <a:t>late</a:t>
            </a:r>
            <a:r>
              <a:rPr lang="en-US" sz="2400" dirty="0"/>
              <a:t> (after the start of the employment period)</a:t>
            </a:r>
          </a:p>
          <a:p>
            <a:r>
              <a:rPr lang="en-US" sz="2400" dirty="0"/>
              <a:t>26% said they have had terms of an appointment letter </a:t>
            </a:r>
            <a:r>
              <a:rPr lang="en-US" sz="2400" u="sng" dirty="0"/>
              <a:t>altered</a:t>
            </a:r>
            <a:r>
              <a:rPr lang="en-US" sz="2400" dirty="0"/>
              <a:t> in the middle of the employment period</a:t>
            </a:r>
          </a:p>
          <a:p>
            <a:r>
              <a:rPr lang="en-US" sz="2400" dirty="0"/>
              <a:t>9% said they are teaching </a:t>
            </a:r>
            <a:r>
              <a:rPr lang="en-US" sz="2400" u="sng" dirty="0"/>
              <a:t>more</a:t>
            </a:r>
            <a:r>
              <a:rPr lang="en-US" sz="2400" dirty="0"/>
              <a:t> than their appointment letter said they would</a:t>
            </a:r>
          </a:p>
          <a:p>
            <a:r>
              <a:rPr lang="en-US" sz="2400" dirty="0"/>
              <a:t>5% said they are teaching </a:t>
            </a:r>
            <a:r>
              <a:rPr lang="en-US" sz="2400" u="sng" dirty="0"/>
              <a:t>less</a:t>
            </a:r>
            <a:r>
              <a:rPr lang="en-US" sz="2400" dirty="0"/>
              <a:t> than their appointment letter said they would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75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44E8-8FD5-EF42-9324-1417DD49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vs. Volunteering to Do Extra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CA0D-6544-0846-AD29-8D5931950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168" y="2121407"/>
            <a:ext cx="3446586" cy="4348015"/>
          </a:xfrm>
        </p:spPr>
        <p:txBody>
          <a:bodyPr>
            <a:normAutofit/>
          </a:bodyPr>
          <a:lstStyle/>
          <a:p>
            <a:r>
              <a:rPr lang="en-US" sz="2400" dirty="0"/>
              <a:t>A slight majority (51%) say they feel </a:t>
            </a:r>
            <a:r>
              <a:rPr lang="en-US" sz="2400" u="sng" dirty="0"/>
              <a:t>pressure</a:t>
            </a:r>
            <a:r>
              <a:rPr lang="en-US" sz="2400" dirty="0"/>
              <a:t> to do work beyond the terms of their appointment letter at least “sometimes”</a:t>
            </a:r>
          </a:p>
          <a:p>
            <a:r>
              <a:rPr lang="en-US" sz="2400" dirty="0"/>
              <a:t>A much higher percentage (83%) say they </a:t>
            </a:r>
            <a:r>
              <a:rPr lang="en-US" sz="2400" u="sng" dirty="0"/>
              <a:t>volunteer</a:t>
            </a:r>
            <a:r>
              <a:rPr lang="en-US" sz="2400" dirty="0"/>
              <a:t> to do extra work at least “sometimes”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9EF12-00B5-C74A-8173-D410B262D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0" y="2121407"/>
            <a:ext cx="7379499" cy="43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3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F1C5C-8476-C74B-8458-8FD1501F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27645"/>
          </a:xfrm>
        </p:spPr>
        <p:txBody>
          <a:bodyPr/>
          <a:lstStyle/>
          <a:p>
            <a:r>
              <a:rPr lang="en-US" dirty="0"/>
              <a:t>IAS vs.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A3F9-BADD-764A-BD15-71392149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05354"/>
            <a:ext cx="10058400" cy="4366846"/>
          </a:xfrm>
        </p:spPr>
        <p:txBody>
          <a:bodyPr>
            <a:normAutofit/>
          </a:bodyPr>
          <a:lstStyle/>
          <a:p>
            <a:r>
              <a:rPr lang="en-US" sz="2800" dirty="0"/>
              <a:t>Students don’t know the difference between IAS and Faculty</a:t>
            </a:r>
          </a:p>
          <a:p>
            <a:pPr lvl="1"/>
            <a:r>
              <a:rPr lang="en-US" sz="2400" dirty="0"/>
              <a:t>Only 11% said they thought students knew the difference between their professors who are tenured/tenure track and those who are not</a:t>
            </a:r>
          </a:p>
          <a:p>
            <a:r>
              <a:rPr lang="en-US" sz="2800" dirty="0"/>
              <a:t>Huge difference in how faculty and students treat IAS</a:t>
            </a:r>
          </a:p>
          <a:p>
            <a:pPr lvl="1"/>
            <a:r>
              <a:rPr lang="en-US" sz="2400" dirty="0"/>
              <a:t>Only 5% said they thought </a:t>
            </a:r>
            <a:r>
              <a:rPr lang="en-US" sz="2400" u="sng" dirty="0"/>
              <a:t>students</a:t>
            </a:r>
            <a:r>
              <a:rPr lang="en-US" sz="2400" dirty="0"/>
              <a:t> treated them differently because of their employment status</a:t>
            </a:r>
          </a:p>
          <a:p>
            <a:pPr lvl="1"/>
            <a:r>
              <a:rPr lang="en-US" sz="2400" dirty="0"/>
              <a:t>But 51% said that </a:t>
            </a:r>
            <a:r>
              <a:rPr lang="en-US" sz="2400" u="sng" dirty="0"/>
              <a:t>faculty</a:t>
            </a:r>
            <a:r>
              <a:rPr lang="en-US" sz="2400" dirty="0"/>
              <a:t> treated them differently because of their employment status</a:t>
            </a:r>
          </a:p>
        </p:txBody>
      </p:sp>
    </p:spTree>
    <p:extLst>
      <p:ext uri="{BB962C8B-B14F-4D97-AF65-F5344CB8AC3E}">
        <p14:creationId xmlns:p14="http://schemas.microsoft.com/office/powerpoint/2010/main" val="204381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31D7-B881-334C-9113-67B8F5DD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0171"/>
            <a:ext cx="10058400" cy="1051091"/>
          </a:xfrm>
        </p:spPr>
        <p:txBody>
          <a:bodyPr>
            <a:normAutofit fontScale="90000"/>
          </a:bodyPr>
          <a:lstStyle/>
          <a:p>
            <a:r>
              <a:rPr lang="en-US" dirty="0"/>
              <a:t>How often IAS Think about Leaving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40EA2-15DB-664F-A89F-1C91379C6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06" y="1427385"/>
            <a:ext cx="8792309" cy="51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9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E425-192C-D14B-B748-16453DDF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1300"/>
            <a:ext cx="10058400" cy="957306"/>
          </a:xfrm>
        </p:spPr>
        <p:txBody>
          <a:bodyPr/>
          <a:lstStyle/>
          <a:p>
            <a:r>
              <a:rPr lang="en-US" dirty="0"/>
              <a:t>TTC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4498B-E92E-524D-A59C-921C3E38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6" y="1198606"/>
            <a:ext cx="11051813" cy="1392194"/>
          </a:xfrm>
        </p:spPr>
        <p:txBody>
          <a:bodyPr>
            <a:normAutofit/>
          </a:bodyPr>
          <a:lstStyle/>
          <a:p>
            <a:r>
              <a:rPr lang="en-US" sz="2400" dirty="0"/>
              <a:t>80% said they received TTC letter/email informing them of new title</a:t>
            </a:r>
          </a:p>
          <a:p>
            <a:r>
              <a:rPr lang="en-US" sz="2400" dirty="0"/>
              <a:t>53% said new TTC title “somewhat” or “not at all” aligns with current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740B5-AD90-8D40-B582-303742E94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8" y="2209939"/>
            <a:ext cx="7728440" cy="45536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926BF9-19E4-464F-A77D-DA251556E784}"/>
              </a:ext>
            </a:extLst>
          </p:cNvPr>
          <p:cNvSpPr txBox="1">
            <a:spLocks/>
          </p:cNvSpPr>
          <p:nvPr/>
        </p:nvSpPr>
        <p:spPr>
          <a:xfrm>
            <a:off x="413356" y="2379784"/>
            <a:ext cx="3525598" cy="400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10% filed an appeal and 70% chose not to file an appeal</a:t>
            </a:r>
          </a:p>
          <a:p>
            <a:r>
              <a:rPr lang="en-US" sz="2400" dirty="0"/>
              <a:t>77% either weren’t sure or said TTC would make no difference compared to previous title system</a:t>
            </a:r>
          </a:p>
        </p:txBody>
      </p:sp>
    </p:spTree>
    <p:extLst>
      <p:ext uri="{BB962C8B-B14F-4D97-AF65-F5344CB8AC3E}">
        <p14:creationId xmlns:p14="http://schemas.microsoft.com/office/powerpoint/2010/main" val="101367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2DDA-76E5-CE4C-94B6-42B6BF93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83938"/>
            <a:ext cx="7233138" cy="1030692"/>
          </a:xfrm>
        </p:spPr>
        <p:txBody>
          <a:bodyPr/>
          <a:lstStyle/>
          <a:p>
            <a:r>
              <a:rPr lang="en-US" dirty="0"/>
              <a:t>Mean Job Satisfaction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9000D80-B158-FB4E-9C36-1380B7A89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579684"/>
              </p:ext>
            </p:extLst>
          </p:nvPr>
        </p:nvGraphicFramePr>
        <p:xfrm>
          <a:off x="404446" y="1032254"/>
          <a:ext cx="7385538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1846">
                  <a:extLst>
                    <a:ext uri="{9D8B030D-6E8A-4147-A177-3AD203B41FA5}">
                      <a16:colId xmlns:a16="http://schemas.microsoft.com/office/drawing/2014/main" val="1534958310"/>
                    </a:ext>
                  </a:extLst>
                </a:gridCol>
                <a:gridCol w="1113692">
                  <a:extLst>
                    <a:ext uri="{9D8B030D-6E8A-4147-A177-3AD203B41FA5}">
                      <a16:colId xmlns:a16="http://schemas.microsoft.com/office/drawing/2014/main" val="31731456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74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Courses you teach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01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Your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879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Respect from your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039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78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Health/Safety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39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Respect from your colleagues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491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Workplace climate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04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Feedback on job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9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 valued by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818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Opportunities to grow/develop professionally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05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Salary/pay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39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Job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6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Promotion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3878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8417CA-35A5-CC49-8FB1-C13111DC2531}"/>
              </a:ext>
            </a:extLst>
          </p:cNvPr>
          <p:cNvSpPr txBox="1">
            <a:spLocks/>
          </p:cNvSpPr>
          <p:nvPr/>
        </p:nvSpPr>
        <p:spPr>
          <a:xfrm>
            <a:off x="1230923" y="6375478"/>
            <a:ext cx="5416062" cy="398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1" dirty="0"/>
              <a:t>Scale of 1 (Very unhappy) - 5 (Very happy)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36A2A-0D6A-3048-888F-6E519C3CC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184" y="1032254"/>
            <a:ext cx="4151606" cy="2446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2C804-3B36-FE47-A873-72C22914BB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5" y="3937189"/>
            <a:ext cx="3881224" cy="22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75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EA0D-486B-174E-8CD8-B532C983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3" y="332232"/>
            <a:ext cx="4876800" cy="2516476"/>
          </a:xfrm>
        </p:spPr>
        <p:txBody>
          <a:bodyPr>
            <a:normAutofit/>
          </a:bodyPr>
          <a:lstStyle/>
          <a:p>
            <a:r>
              <a:rPr lang="en-US" dirty="0"/>
              <a:t>Top 3 Biggest Improvements in Your Job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B8F985-B825-A946-AD47-044DEBE222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247733"/>
              </p:ext>
            </p:extLst>
          </p:nvPr>
        </p:nvGraphicFramePr>
        <p:xfrm>
          <a:off x="5040923" y="343486"/>
          <a:ext cx="6799384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2610">
                  <a:extLst>
                    <a:ext uri="{9D8B030D-6E8A-4147-A177-3AD203B41FA5}">
                      <a16:colId xmlns:a16="http://schemas.microsoft.com/office/drawing/2014/main" val="2343783704"/>
                    </a:ext>
                  </a:extLst>
                </a:gridCol>
                <a:gridCol w="1836774">
                  <a:extLst>
                    <a:ext uri="{9D8B030D-6E8A-4147-A177-3AD203B41FA5}">
                      <a16:colId xmlns:a16="http://schemas.microsoft.com/office/drawing/2014/main" val="1415499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Choosing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8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Increased salary/pay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23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Greater job security/Longer term appts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More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opps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. for promotion/advancement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95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Title/Job description that matches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967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Opportunity to teach more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08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Improved workplace climate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934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Better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69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respect from my colleagues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09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respect from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49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feedback on job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48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Greater voice in dept./univ. affairs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36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Opp. to be evaluated on other things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371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respect from my dept.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22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Improved workplace health/safety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07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895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None of these would be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277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53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6B57-E2F9-A745-9026-721ADDDC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768" y="142669"/>
            <a:ext cx="10272463" cy="1182038"/>
          </a:xfrm>
        </p:spPr>
        <p:txBody>
          <a:bodyPr>
            <a:normAutofit fontScale="90000"/>
          </a:bodyPr>
          <a:lstStyle/>
          <a:p>
            <a:r>
              <a:rPr lang="en-US" dirty="0"/>
              <a:t>Executive Summary: Terms of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FA682-37DB-2142-AF9C-EC382B4EF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78" y="1324708"/>
            <a:ext cx="10058400" cy="5390624"/>
          </a:xfrm>
        </p:spPr>
        <p:txBody>
          <a:bodyPr>
            <a:normAutofit/>
          </a:bodyPr>
          <a:lstStyle/>
          <a:p>
            <a:r>
              <a:rPr lang="en-US" u="sng" dirty="0"/>
              <a:t>IAS work hard, year after year, with no institutional commitment to them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Majority have appointments of one year or less, but large numbers have worked here for over five years. </a:t>
            </a:r>
          </a:p>
          <a:p>
            <a:pPr lvl="1"/>
            <a:r>
              <a:rPr lang="en-US" dirty="0"/>
              <a:t>Half are teaching full time or overload.</a:t>
            </a:r>
          </a:p>
          <a:p>
            <a:r>
              <a:rPr lang="en-US" u="sng" dirty="0"/>
              <a:t>Performance evaluations don’t match appointment letters. </a:t>
            </a:r>
          </a:p>
          <a:p>
            <a:pPr lvl="1"/>
            <a:r>
              <a:rPr lang="en-US" dirty="0"/>
              <a:t>About half of IAS appear to receive the incorrect amount of evaluation: about one-quarter receive no evaluation or are evaluated on too few job duties; about one-quarter are evaluated on job duties not included in their letters.</a:t>
            </a:r>
          </a:p>
          <a:p>
            <a:r>
              <a:rPr lang="en-US" u="sng" dirty="0"/>
              <a:t>Appointment letters mean little in practice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Majority have received employment letters late, and one-quarter report having terms of their appointment letter altered mid-way through.</a:t>
            </a:r>
          </a:p>
          <a:p>
            <a:pPr lvl="1"/>
            <a:r>
              <a:rPr lang="en-US" dirty="0"/>
              <a:t>A majority feel pressure to work beyond the terms of their employment at least “sometimes”</a:t>
            </a:r>
          </a:p>
          <a:p>
            <a:r>
              <a:rPr lang="en-US" u="sng" dirty="0"/>
              <a:t>TTC isn’t the problem, but “Lecturer” is the wrong title for about 30% of IAS.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None of these problems were created by TTC; TTC merely exposed them.</a:t>
            </a:r>
          </a:p>
          <a:p>
            <a:pPr lvl="1"/>
            <a:r>
              <a:rPr lang="en-US" dirty="0"/>
              <a:t>3 in 10 IAS have job responsibilities other than teaching, making them a better fit for the “Teaching Professor” title.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2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6B57-E2F9-A745-9026-721ADDDC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6454"/>
            <a:ext cx="10213848" cy="898691"/>
          </a:xfrm>
        </p:spPr>
        <p:txBody>
          <a:bodyPr/>
          <a:lstStyle/>
          <a:p>
            <a:r>
              <a:rPr lang="en-US" dirty="0"/>
              <a:t>Executive Summary: Morale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FA682-37DB-2142-AF9C-EC382B4EF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78" y="1359877"/>
            <a:ext cx="10058400" cy="5214776"/>
          </a:xfrm>
        </p:spPr>
        <p:txBody>
          <a:bodyPr>
            <a:normAutofit/>
          </a:bodyPr>
          <a:lstStyle/>
          <a:p>
            <a:r>
              <a:rPr lang="en-US" u="sng" dirty="0"/>
              <a:t>IAS feel more disrespected by faculty than by students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10 times as many IAS report being treated differently by faculty than report being treated differently by students because of their employment status</a:t>
            </a:r>
          </a:p>
          <a:p>
            <a:r>
              <a:rPr lang="en-US" u="sng" dirty="0"/>
              <a:t>IAS are not happy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30% of IAS think about leaving “often” or “all the time”</a:t>
            </a:r>
          </a:p>
          <a:p>
            <a:r>
              <a:rPr lang="en-US" u="sng" dirty="0"/>
              <a:t>UWEC can make things better</a:t>
            </a:r>
            <a:r>
              <a:rPr lang="en-US" dirty="0"/>
              <a:t>. </a:t>
            </a:r>
          </a:p>
          <a:p>
            <a:pPr lvl="1"/>
            <a:r>
              <a:rPr lang="en-US" i="1" dirty="0"/>
              <a:t>Pay</a:t>
            </a:r>
            <a:r>
              <a:rPr lang="en-US" dirty="0"/>
              <a:t>, </a:t>
            </a:r>
            <a:r>
              <a:rPr lang="en-US" i="1" dirty="0"/>
              <a:t>promotion opportunities</a:t>
            </a:r>
            <a:r>
              <a:rPr lang="en-US" dirty="0"/>
              <a:t>, and </a:t>
            </a:r>
            <a:r>
              <a:rPr lang="en-US" i="1" dirty="0"/>
              <a:t>job security </a:t>
            </a:r>
            <a:r>
              <a:rPr lang="en-US" dirty="0"/>
              <a:t>are three biggest sources of dissatisfaction. </a:t>
            </a:r>
          </a:p>
          <a:p>
            <a:pPr lvl="1"/>
            <a:r>
              <a:rPr lang="en-US" dirty="0"/>
              <a:t>They are also the three most-chosen potential improvements.</a:t>
            </a:r>
          </a:p>
        </p:txBody>
      </p:sp>
    </p:spTree>
    <p:extLst>
      <p:ext uri="{BB962C8B-B14F-4D97-AF65-F5344CB8AC3E}">
        <p14:creationId xmlns:p14="http://schemas.microsoft.com/office/powerpoint/2010/main" val="43022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26DB-F50E-504A-866F-200FA56C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8447"/>
            <a:ext cx="10058400" cy="1609344"/>
          </a:xfrm>
        </p:spPr>
        <p:txBody>
          <a:bodyPr/>
          <a:lstStyle/>
          <a:p>
            <a:r>
              <a:rPr lang="en-US" dirty="0"/>
              <a:t>Background: </a:t>
            </a:r>
            <a:br>
              <a:rPr lang="en-US" dirty="0"/>
            </a:br>
            <a:r>
              <a:rPr lang="en-US" dirty="0"/>
              <a:t>TTC Job Responsibilities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89BB4B-A6EA-FC4E-8233-3B45F605FC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943570"/>
              </p:ext>
            </p:extLst>
          </p:nvPr>
        </p:nvGraphicFramePr>
        <p:xfrm>
          <a:off x="539261" y="1847791"/>
          <a:ext cx="11148648" cy="4310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4324">
                  <a:extLst>
                    <a:ext uri="{9D8B030D-6E8A-4147-A177-3AD203B41FA5}">
                      <a16:colId xmlns:a16="http://schemas.microsoft.com/office/drawing/2014/main" val="487583559"/>
                    </a:ext>
                  </a:extLst>
                </a:gridCol>
                <a:gridCol w="5574324">
                  <a:extLst>
                    <a:ext uri="{9D8B030D-6E8A-4147-A177-3AD203B41FA5}">
                      <a16:colId xmlns:a16="http://schemas.microsoft.com/office/drawing/2014/main" val="3653738841"/>
                    </a:ext>
                  </a:extLst>
                </a:gridCol>
              </a:tblGrid>
              <a:tr h="589643">
                <a:tc>
                  <a:txBody>
                    <a:bodyPr/>
                    <a:lstStyle/>
                    <a:p>
                      <a:r>
                        <a:rPr lang="en-US" sz="2800" dirty="0"/>
                        <a:t>Lecturer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Teaching Professor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039142"/>
                  </a:ext>
                </a:extLst>
              </a:tr>
              <a:tr h="5896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Develops instructional design and curriculum relevant to a course of instruction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>
                          <a:solidFill>
                            <a:srgbClr val="333333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Develops and designs curriculum and instructional material relevant to a course of instruction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2120811"/>
                  </a:ext>
                </a:extLst>
              </a:tr>
              <a:tr h="5896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Serves as an initial point of contact for students as it relates to specific course or series content and expectations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Advises students on academic and career direction within a specific field of study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5237730"/>
                  </a:ext>
                </a:extLst>
              </a:tr>
              <a:tr h="5896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 dirty="0">
                          <a:solidFill>
                            <a:srgbClr val="333333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Facilitates classroom, online and/or laboratory instruction for one or more courses, including assessment of student performance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>
                          <a:solidFill>
                            <a:srgbClr val="333333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Facilitates classroom, online and/or laboratory instruction, including assessment of student performance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9553662"/>
                  </a:ext>
                </a:extLst>
              </a:tr>
              <a:tr h="58964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Supervises student employees involved in development or delivery of instruction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848106"/>
                  </a:ext>
                </a:extLst>
              </a:tr>
              <a:tr h="58964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tabLst>
                          <a:tab pos="56134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Collaborates with department faculty and staff to develop teaching strategies relevant to the discipline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3042628"/>
                  </a:ext>
                </a:extLst>
              </a:tr>
              <a:tr h="58964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tabLst>
                          <a:tab pos="561340" algn="l"/>
                        </a:tabLs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Helvetica" pitchFamily="2" charset="0"/>
                        </a:rPr>
                        <a:t>Contributes to the development of teaching and learning scholarly work including publications and presentations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51133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D43BC1-AAF8-564B-8815-D8104DB6B198}"/>
              </a:ext>
            </a:extLst>
          </p:cNvPr>
          <p:cNvSpPr txBox="1"/>
          <p:nvPr/>
        </p:nvSpPr>
        <p:spPr>
          <a:xfrm>
            <a:off x="1066800" y="6311776"/>
            <a:ext cx="10421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err="1">
                <a:hlinkClick r:id="rId2"/>
              </a:rPr>
              <a:t>www.wisconsin.edu</a:t>
            </a:r>
            <a:r>
              <a:rPr lang="en-US" sz="1400" dirty="0">
                <a:hlinkClick r:id="rId2"/>
              </a:rPr>
              <a:t>/</a:t>
            </a:r>
            <a:r>
              <a:rPr lang="en-US" sz="1400" dirty="0" err="1">
                <a:hlinkClick r:id="rId2"/>
              </a:rPr>
              <a:t>ohrwd</a:t>
            </a:r>
            <a:r>
              <a:rPr lang="en-US" sz="1400" dirty="0">
                <a:hlinkClick r:id="rId2"/>
              </a:rPr>
              <a:t>/title-and-total-compensation-study/standard-job-description-library/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4596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0CA7-0055-5741-8ECB-35727EE3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32351-E1CE-F64A-A5A0-1BA388539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all employees at UWEC and UWEC-BC as of February 2022</a:t>
            </a:r>
          </a:p>
          <a:p>
            <a:r>
              <a:rPr lang="en-US" dirty="0"/>
              <a:t>Surveys sent to all employees classified as Academic Staff in an academic “Sub Department” or “College of Business”</a:t>
            </a:r>
          </a:p>
          <a:p>
            <a:r>
              <a:rPr lang="en-US" dirty="0"/>
              <a:t>One email invitation sent to APAS who requested it</a:t>
            </a:r>
          </a:p>
          <a:p>
            <a:r>
              <a:rPr lang="en-US" dirty="0"/>
              <a:t>230 total emails sent</a:t>
            </a:r>
          </a:p>
          <a:p>
            <a:r>
              <a:rPr lang="en-US" dirty="0"/>
              <a:t>Data are from 127 completed surveys (55%) and 10 incomplete surveys</a:t>
            </a:r>
          </a:p>
        </p:txBody>
      </p:sp>
    </p:spTree>
    <p:extLst>
      <p:ext uri="{BB962C8B-B14F-4D97-AF65-F5344CB8AC3E}">
        <p14:creationId xmlns:p14="http://schemas.microsoft.com/office/powerpoint/2010/main" val="245122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FB1F-D1C1-874E-9C39-77787B0F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8416"/>
            <a:ext cx="10058400" cy="1157986"/>
          </a:xfrm>
        </p:spPr>
        <p:txBody>
          <a:bodyPr/>
          <a:lstStyle/>
          <a:p>
            <a:r>
              <a:rPr lang="en-US" dirty="0"/>
              <a:t>Who Responded?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501A-57F3-2F4B-A8B9-5F43A7E2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99" y="1367614"/>
            <a:ext cx="5265010" cy="1628080"/>
          </a:xfrm>
        </p:spPr>
        <p:txBody>
          <a:bodyPr/>
          <a:lstStyle/>
          <a:p>
            <a:r>
              <a:rPr lang="en-US" dirty="0"/>
              <a:t>92% primarily classified as IAS</a:t>
            </a:r>
          </a:p>
          <a:p>
            <a:r>
              <a:rPr lang="en-US" dirty="0"/>
              <a:t>Large number (42%) have worked at UWEC for over 5 years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10BCE-7B9B-464D-BF68-EAE75BEF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" y="2995694"/>
            <a:ext cx="5875126" cy="34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9B20E-99A8-FA48-A3B4-F6E8E019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3" y="2181654"/>
            <a:ext cx="6050902" cy="35652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4AFDDF-BEBD-954F-883D-6F3EC68E6459}"/>
              </a:ext>
            </a:extLst>
          </p:cNvPr>
          <p:cNvSpPr txBox="1">
            <a:spLocks/>
          </p:cNvSpPr>
          <p:nvPr/>
        </p:nvSpPr>
        <p:spPr>
          <a:xfrm>
            <a:off x="6586962" y="1316402"/>
            <a:ext cx="5383939" cy="2411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Majority (62%) have one-year appointment or less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1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2F55-E848-2D43-92D8-789BEAD1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Load and Appointment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50D2F-B3AB-5F4A-9C3A-623B26A5A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32" y="2286000"/>
            <a:ext cx="3716487" cy="4224059"/>
          </a:xfrm>
        </p:spPr>
        <p:txBody>
          <a:bodyPr>
            <a:normAutofit/>
          </a:bodyPr>
          <a:lstStyle/>
          <a:p>
            <a:r>
              <a:rPr lang="en-US" sz="2400" dirty="0"/>
              <a:t>Half of all IAS are teaching full time or overload</a:t>
            </a:r>
          </a:p>
          <a:p>
            <a:r>
              <a:rPr lang="en-US" sz="2400" dirty="0"/>
              <a:t>82% say this reflects the terms of their appointment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34AB5-4147-2A47-B1A7-6FBF97BA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319" y="1793631"/>
            <a:ext cx="7335056" cy="43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7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D6E1-7FB7-D446-9786-F2F2716D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Responsibilities in Appointment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2BBEA-7060-414D-A9C4-436CAE1FF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49730"/>
          </a:xfrm>
        </p:spPr>
        <p:txBody>
          <a:bodyPr>
            <a:normAutofit/>
          </a:bodyPr>
          <a:lstStyle/>
          <a:p>
            <a:r>
              <a:rPr lang="en-US" sz="2400" dirty="0"/>
              <a:t>30% of IAS (n = 39) say their appointment letter designates some percentage of their employment for job responsibilities other than those related to teaching</a:t>
            </a:r>
          </a:p>
          <a:p>
            <a:r>
              <a:rPr lang="en-US" sz="2400" dirty="0"/>
              <a:t>What else are they doing?</a:t>
            </a:r>
          </a:p>
          <a:p>
            <a:pPr lvl="1"/>
            <a:r>
              <a:rPr lang="en-US" sz="2000" dirty="0"/>
              <a:t>13% (5) say Research, scholarly, or creative activity</a:t>
            </a:r>
          </a:p>
          <a:p>
            <a:pPr lvl="1"/>
            <a:r>
              <a:rPr lang="en-US" sz="2000" dirty="0"/>
              <a:t>51% (20)say Service</a:t>
            </a:r>
          </a:p>
          <a:p>
            <a:pPr lvl="1"/>
            <a:r>
              <a:rPr lang="en-US" sz="2000" dirty="0"/>
              <a:t>36% (14) say Administration of a program, lab, unit, etc.</a:t>
            </a:r>
          </a:p>
          <a:p>
            <a:pPr lvl="1"/>
            <a:r>
              <a:rPr lang="en-US" sz="2000" dirty="0"/>
              <a:t>44% (17) say Other </a:t>
            </a:r>
          </a:p>
          <a:p>
            <a:endParaRPr lang="en-US" sz="2200" dirty="0"/>
          </a:p>
          <a:p>
            <a:r>
              <a:rPr lang="en-US" sz="2200" dirty="0"/>
              <a:t>Since “Lecturer” is a teaching-only </a:t>
            </a:r>
            <a:r>
              <a:rPr lang="en-US" sz="2200"/>
              <a:t>job description, </a:t>
            </a:r>
            <a:r>
              <a:rPr lang="en-US" sz="2200" dirty="0"/>
              <a:t>these IAS are probably better classified as “Teaching Professor.”</a:t>
            </a:r>
          </a:p>
        </p:txBody>
      </p:sp>
    </p:spTree>
    <p:extLst>
      <p:ext uri="{BB962C8B-B14F-4D97-AF65-F5344CB8AC3E}">
        <p14:creationId xmlns:p14="http://schemas.microsoft.com/office/powerpoint/2010/main" val="137899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B0D-6B59-9F40-871F-CE80F270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59B57-02FD-A044-96B7-7CC39213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73% of IAS (n = 93) say they get feedback on their job performance regularly from their Department Chair, DPC, or both</a:t>
            </a:r>
          </a:p>
          <a:p>
            <a:r>
              <a:rPr lang="en-US" sz="2400" dirty="0"/>
              <a:t>What are they being evaluated on?</a:t>
            </a:r>
          </a:p>
          <a:p>
            <a:pPr lvl="1"/>
            <a:r>
              <a:rPr lang="en-US" sz="2000" dirty="0"/>
              <a:t>95% (88) say Teaching</a:t>
            </a:r>
          </a:p>
          <a:p>
            <a:pPr lvl="1"/>
            <a:r>
              <a:rPr lang="en-US" sz="2000" dirty="0"/>
              <a:t>26% (24) say Research, scholarly, or creative activity</a:t>
            </a:r>
          </a:p>
          <a:p>
            <a:pPr lvl="1"/>
            <a:r>
              <a:rPr lang="en-US" sz="2000" dirty="0"/>
              <a:t>41% (38) say Service to the department</a:t>
            </a:r>
          </a:p>
          <a:p>
            <a:pPr lvl="1"/>
            <a:r>
              <a:rPr lang="en-US" sz="2000" dirty="0"/>
              <a:t>17% (16) say Administration of a program, lab, unit, etc.</a:t>
            </a:r>
          </a:p>
          <a:p>
            <a:pPr lvl="1"/>
            <a:r>
              <a:rPr lang="en-US" sz="2000" dirty="0"/>
              <a:t>15% (14) say Other</a:t>
            </a:r>
          </a:p>
          <a:p>
            <a:pPr lvl="1"/>
            <a:r>
              <a:rPr lang="en-US" sz="2000" dirty="0"/>
              <a:t>46% (43) say Contributions to EDI</a:t>
            </a:r>
          </a:p>
        </p:txBody>
      </p:sp>
    </p:spTree>
    <p:extLst>
      <p:ext uri="{BB962C8B-B14F-4D97-AF65-F5344CB8AC3E}">
        <p14:creationId xmlns:p14="http://schemas.microsoft.com/office/powerpoint/2010/main" val="3751897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{E37E4633-B7F0-484E-97E3-F8CCA07AF1F9}tf10001070</Template>
  <TotalTime>2738</TotalTime>
  <Words>1363</Words>
  <Application>Microsoft Macintosh PowerPoint</Application>
  <PresentationFormat>Widescreen</PresentationFormat>
  <Paragraphs>159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Bookman Old Style</vt:lpstr>
      <vt:lpstr>Calibri</vt:lpstr>
      <vt:lpstr>Century Gothic</vt:lpstr>
      <vt:lpstr>Helvetica</vt:lpstr>
      <vt:lpstr>Rockwell Extra Bold</vt:lpstr>
      <vt:lpstr>Wingdings</vt:lpstr>
      <vt:lpstr>Wood Type</vt:lpstr>
      <vt:lpstr>2022 Instructional Academic Staff Survey</vt:lpstr>
      <vt:lpstr>Executive Summary: Terms of Employment</vt:lpstr>
      <vt:lpstr>Executive Summary: Morale</vt:lpstr>
      <vt:lpstr>Background:  TTC Job Responsibilities</vt:lpstr>
      <vt:lpstr>Methods</vt:lpstr>
      <vt:lpstr>Who Responded?</vt:lpstr>
      <vt:lpstr>Teaching Load and Appointment Letter</vt:lpstr>
      <vt:lpstr>Job Responsibilities in Appointment Letter</vt:lpstr>
      <vt:lpstr>Performance Reviews</vt:lpstr>
      <vt:lpstr>IAS Evaluated Inappropriately</vt:lpstr>
      <vt:lpstr>Late and Altered Appointment Letters</vt:lpstr>
      <vt:lpstr>Pressure vs. Volunteering to Do Extra Work</vt:lpstr>
      <vt:lpstr>IAS vs. Faculty</vt:lpstr>
      <vt:lpstr>How often IAS Think about Leaving</vt:lpstr>
      <vt:lpstr>TTC</vt:lpstr>
      <vt:lpstr>Mean Job Satisfaction</vt:lpstr>
      <vt:lpstr>Top 3 Biggest Improvements in Your Job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Instructional Academic Staff Survey</dc:title>
  <dc:creator>Hart-Brinson, Peter K.</dc:creator>
  <cp:lastModifiedBy>Hart-Brinson, Peter K.</cp:lastModifiedBy>
  <cp:revision>14</cp:revision>
  <dcterms:created xsi:type="dcterms:W3CDTF">2022-03-18T02:25:49Z</dcterms:created>
  <dcterms:modified xsi:type="dcterms:W3CDTF">2022-03-29T05:55:20Z</dcterms:modified>
</cp:coreProperties>
</file>